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9"/>
  </p:notesMasterIdLst>
  <p:sldIdLst>
    <p:sldId id="256" r:id="rId2"/>
    <p:sldId id="257" r:id="rId3"/>
    <p:sldId id="258" r:id="rId4"/>
    <p:sldId id="259" r:id="rId5"/>
    <p:sldId id="260" r:id="rId6"/>
    <p:sldId id="342" r:id="rId7"/>
    <p:sldId id="261" r:id="rId8"/>
    <p:sldId id="262" r:id="rId9"/>
    <p:sldId id="263" r:id="rId10"/>
    <p:sldId id="264" r:id="rId11"/>
    <p:sldId id="265" r:id="rId12"/>
    <p:sldId id="346" r:id="rId13"/>
    <p:sldId id="266" r:id="rId14"/>
    <p:sldId id="343" r:id="rId15"/>
    <p:sldId id="268" r:id="rId16"/>
    <p:sldId id="344"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50" r:id="rId58"/>
    <p:sldId id="345" r:id="rId59"/>
    <p:sldId id="347" r:id="rId60"/>
    <p:sldId id="349" r:id="rId61"/>
    <p:sldId id="310" r:id="rId62"/>
    <p:sldId id="311" r:id="rId63"/>
    <p:sldId id="312" r:id="rId64"/>
    <p:sldId id="313" r:id="rId65"/>
    <p:sldId id="314" r:id="rId66"/>
    <p:sldId id="315" r:id="rId67"/>
    <p:sldId id="316" r:id="rId68"/>
    <p:sldId id="317" r:id="rId69"/>
    <p:sldId id="318" r:id="rId70"/>
    <p:sldId id="319" r:id="rId71"/>
    <p:sldId id="320" r:id="rId72"/>
    <p:sldId id="351" r:id="rId73"/>
    <p:sldId id="323" r:id="rId74"/>
    <p:sldId id="324" r:id="rId75"/>
    <p:sldId id="325" r:id="rId76"/>
    <p:sldId id="326" r:id="rId77"/>
    <p:sldId id="327" r:id="rId78"/>
    <p:sldId id="352" r:id="rId79"/>
    <p:sldId id="353" r:id="rId80"/>
    <p:sldId id="330" r:id="rId81"/>
    <p:sldId id="331" r:id="rId82"/>
    <p:sldId id="332" r:id="rId83"/>
    <p:sldId id="333" r:id="rId84"/>
    <p:sldId id="334" r:id="rId85"/>
    <p:sldId id="335" r:id="rId86"/>
    <p:sldId id="336" r:id="rId87"/>
    <p:sldId id="337" r:id="rId88"/>
    <p:sldId id="338" r:id="rId89"/>
    <p:sldId id="339" r:id="rId90"/>
    <p:sldId id="354" r:id="rId91"/>
    <p:sldId id="355" r:id="rId92"/>
    <p:sldId id="360" r:id="rId93"/>
    <p:sldId id="356" r:id="rId94"/>
    <p:sldId id="357" r:id="rId95"/>
    <p:sldId id="358" r:id="rId96"/>
    <p:sldId id="359" r:id="rId97"/>
    <p:sldId id="341" r:id="rId98"/>
  </p:sldIdLst>
  <p:sldSz cx="24384000" cy="13716000"/>
  <p:notesSz cx="6858000" cy="9144000"/>
  <p:embeddedFontLst>
    <p:embeddedFont>
      <p:font typeface="Comic Sans MS" panose="030F0902030302020204" pitchFamily="66" charset="0"/>
      <p:regular r:id="rId100"/>
      <p:bold r:id="rId101"/>
      <p:italic r:id="rId102"/>
      <p:boldItalic r:id="rId103"/>
    </p:embeddedFont>
    <p:embeddedFont>
      <p:font typeface="Helvetica Neue" panose="02000503000000020004"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08" roundtripDataSignature="AMtx7mjDgulpRfrsL6qo6fZqxxvxupOv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644"/>
    <a:srgbClr val="00AA8D"/>
    <a:srgbClr val="EB220C"/>
    <a:srgbClr val="16E7CF"/>
    <a:srgbClr val="FE9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FFABC8-C7FE-5336-D6D8-D9A7CF6B1EDB}" v="86" dt="2023-07-06T16:40:33.217"/>
  </p1510:revLst>
</p1510:revInfo>
</file>

<file path=ppt/tableStyles.xml><?xml version="1.0" encoding="utf-8"?>
<a:tblStyleLst xmlns:a="http://schemas.openxmlformats.org/drawingml/2006/main" def="{0EBF20A5-B804-4EAC-AE01-2CF047572035}">
  <a:tblStyle styleId="{0EBF20A5-B804-4EAC-AE01-2CF047572035}"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0"/>
    <p:restoredTop sz="90560" autoAdjust="0"/>
  </p:normalViewPr>
  <p:slideViewPr>
    <p:cSldViewPr snapToGrid="0">
      <p:cViewPr varScale="1">
        <p:scale>
          <a:sx n="46" d="100"/>
          <a:sy n="46" d="100"/>
        </p:scale>
        <p:origin x="24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Going over last week’s lab</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How to improve results</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prepare to discuss lab 4 key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…which represents cases where our model classifies a patient as negative and the patient is indeed negative. So a big dark green shape is when our model did its job correctly.</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Lastly, the big dark red shape…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Alright, so all those fractions with triangles and notched rectangles we just covered do actually translate over into actual equations, and here they are.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green triangle represents true positives (click), the red triangle represents false positives (click), the green rectangle represents a true negative (click), and the red rectangle represents a false negative(click).</a:t>
            </a:r>
            <a:endParaRPr/>
          </a:p>
        </p:txBody>
      </p:sp>
    </p:spTree>
    <p:extLst>
      <p:ext uri="{BB962C8B-B14F-4D97-AF65-F5344CB8AC3E}">
        <p14:creationId xmlns:p14="http://schemas.microsoft.com/office/powerpoint/2010/main" val="65930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Accuracy is, (click, read), (click, read.)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Meaning, it is the measure of the overall ability of our model — the number of cases where it was correct divided by the total number of cases, TAKE QUESTIONS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You may be able to spot a potential issue already, which is that this equation is a bit naive. It sidesteps a lot of the complexity of the classification by only worrying about big picture information.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don’t get me wrong, accuracy has plenty of use cases. For example, in last week’s lab, the accuracy number is actually what we got from using classifier.score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extLst>
      <p:ext uri="{BB962C8B-B14F-4D97-AF65-F5344CB8AC3E}">
        <p14:creationId xmlns:p14="http://schemas.microsoft.com/office/powerpoint/2010/main" val="4070402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the case of precision, we have, (click, read), (click, read.)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Meaning, it is the measure of the, well, preciseness of the model.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Notice how all the terms here are triangles. Triangles represent times when our model selects positive. Essentially, this equation boils down to: “when we select positive, how often is that correct?” TAKE QUESTIONS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extLst>
      <p:ext uri="{BB962C8B-B14F-4D97-AF65-F5344CB8AC3E}">
        <p14:creationId xmlns:p14="http://schemas.microsoft.com/office/powerpoint/2010/main" val="299103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For recall, it is (click, read), (click, read).</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is a measure of how much of what we need to select is actually selected.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That probably didn’t make sense, let me explain a bit more. The pattern here is slightly harder to spot: its that all the shapes involved in this equation represent cases where the patient is positive.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Recall essentially boils down to “when there’s a patient that’s positive, how often can we recognize it?”</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TAKE QUESTIONS (click)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let’s summarize. Accuracy is the overall ability of the model. Precision is the amount of the selection that’s actually correct. Recall is the amount of what needs to be selected that’s actually selected. TAKE QUESTIONS. (click).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SLIDE NO TOUCHIE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explain the three metrics in the context of a classification problem. Since it’s relevant, let’s say we are trying to determine whether or not a certain patient has covid using some AI model. This is an example of a classification problem.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Here is a funny little shape. Let’s call this entire rectangle the selection space (click) — meaning the set of all the covid testing samples in existence. The large green rectangle…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first start by reviewing last week’s lab.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…is the space of all positive cases. This represents all the cases where the sample from the patient does actually contain covid.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large red rectangle…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…is the space of all negative cases. (click) This represents all the cases where the sample from the patient does not contain covid.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7" name="Google Shape;407;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Of all the covid samples in existence, we’re only going to focus on this small section (click). This smaller black square represents the portion of all the samples that we will run through our model. This is the section we will focus on.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I’m going to split this section into 4 different parts. Each of the 4 parts are different from the rest.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1" name="Google Shape;42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And we get this.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2 light green regions on the left…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…are all the cases where our model classified the sample as positive.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Notice how the two are subtly different.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green triangle with the green border represents the cases where our model classified the positive sample as positive.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green triangle with the red border represents the cases where our model classified the negative sample as positive.</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And last, the 2 light red regions on the right…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…are all the cases where our model classified the sample as negative.</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Once again, notice how the two are subtly different.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red triangle with the green border represents the cases where our model classified the positive sample as negative.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red triangle with the red border represents the cases where our model classified the negative sample as negative.</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take questions</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Okay. Now we can start discussing the 3 metrics we introduced at the start. First, accuracy.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Accuracy is, (click, read), (click, read.) Meaning, it is the measure of the overall ability of our model — both its ability to (click) select things it should select, and its ability to not select things it shouldn’t select, TAKE QUESTIONS (click.)</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should be the number your algorithm gave you yesterday.</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number of correctly selected things over the total amount of samples.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Great! Let’s now tackle precision. (Click)</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this case, we have, (click, read), (click, read.) Meaning, it is the measure of the, well, preciseness of the model — concerning itself with measuring how much of what we selected is actually what we should select (click). TAKE QUESTIONS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Excellent! Finally, let’s take a look recall. (Click)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There were some changes you could have made that would make your model better, (click) and some that would make it worse.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first, (click) what does a better model even mean? I guess you could say a better model is one where the loss keeps going down, but loss is a bit of an abstract quantity. it’s hard to intuitively get a sense of what loss represents.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For example, if you think back to last week’s classes, (click) we mentioned that one way to measure loss is through the squared sum of all the distances from each point to the line. I don’t know about you but that’s pretty hard for me to visualize.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1" name="Google Shape;561;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For recall, (click, read), (click, read.), essentially (click), this is the measure of how much of what we need to select that is actually selected. TAKE QUESTIONS (click)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let’s summarize. Accuracy is the overall ability of the model. Precision is the amount of the selection that’s actually correct. Recall is the amount of what needs to be selected that’s actually selected. TAKE QUESTIONS. (click).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SLIDE NO TOUCHIE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Alright, so all those fractions with triangles and notched rectangles we just covered do actually translate over into actual equations, and here they are.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green triangle represents true positives (click), the red triangle represents false positives (click), the green rectangle represents a true negative (click), and the red rectangle represents a false negative(click).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are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3" name="Google Shape;63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And here’s a useful table that explains what each term means.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that was a lot of information, any questions?</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Alright, so let’s explain why you should care about all this.  (click)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Progeria is an extremely rare disease that affects just over a hundred patients in the US. Progeria can be identified by the deformed nucleus within a cell. So, (click) let’s say we have a dataset of ALL the hundreds of millions of American pediatric patients…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8" name="Google Shape;688;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want to determine if any of the hundreds of millions of patients have progeria, so, we make a model that predict, either yes or no, whether a patient has progeria.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Now, let me propose a hypothetical model. Lets say, in this model, we take in all the data for one patient, including the nucleus structure, height, allergies, and all other biometrics. And, instead of doing some heavy computations, we just always output (click) no. No progeria. This seems strange, that’s a horrible model. And you would be correct, it doesn’t do anything. However, when we calculate its accuracy, (click) it’s nearly 100%.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think back to those three equations we talked about earlier. The number of true positives in this case would be (click) exactly zero since our model never chooses yes. However, the number of true negatives is in the hundreds of millions. These are the patients that don’t have progeria that our model correctly identified as not having progeria. In this case here, we see that our accuracy will be basically equal to 1, or 100%, despite having a completely useless model. Instead, what we should have used is recall (click), which takes the number of true positives, which is zero in this case, and divides it by the number of true positives and false negatives. The recall of our model is, 0%, which is a much better representation of this hypothetical model.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 in different cases, you should use different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over to prof. liu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there should be some way to easily and intuitively measure how good a model is performing. Something called accuracy is fairly common, and you’ve probably seen accuracy show up in, say a covid test.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there’s also these other two ways that I want to mention. (click) Precision and recall. Now, there’s always the assumption that accuracy is good enough to quantify everything, but I hope I can convince you otherwise today in this lecture.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begin by exploring each of these 3 metrics.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Radar technology started in WWII, During its early development in WWII, radar played a pivotal role in detecting and intercepting enemy aircraft, greatly improving the effectiveness of air defense systems. Radar detects aircraft by emitting radio waves that bounce off the aircraft and return to the radar antenna, allowing the radar to determine the location, speed, and direction of the aircraft.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 is it that high recall no precision?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8" name="Google Shape;788;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5" name="Google Shape;79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it stands for reciever operation curve, which I think is super cool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3" name="Google Shape;82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Take questions, transition back to Jiaming’s section.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so after all this, what actually makes a model fit better? It all has to do with data. There’s a common principle in computer science: garbage in, garbage out. If you don’t have good inputs, then you shouldn’t expect your outputs to be any good either. You can get better inputs by (click) adding more data, (click) balancing your data, (click) or normalizing your data.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8" name="Google Shape;848;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(click) Let’s focus first on adding more data (click).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there should be some way to easily and intuitively measure how good a model is performing. Something called accuracy is fairly common, and you’ve probably seen accuracy show up in, say a covid test.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there’s also these other two ways that I want to mention. (click) Precision and recall. Now, there’s always the assumption that accuracy is good enough to quantify everything, but I hope I can convince you otherwise today in this lecture.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begin by exploring each of these 3 metrics.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4" name="Google Shape;864;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think back to the wine dataset, and for simplicity sake we only consider two things: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Wine Quality, which we will graph on the y-axis. Remember, this is what our model is trying to predict.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Wine Acidity, which we will graph on the x-axis. This is what our model will take in as input.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we try to train our model with only, let’s say 3 datapoints, it won’t perform particularly well for various reasons.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 name="Google Shape;880;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Maybe the few data points we used for training happened to be outliers or maybe their data is inaccurate like this example demonstrates. Then the result will be a model that is completely unusable.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SLIDE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8" name="Google Shape;938;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Or maybe the few points that were used don’t tell the whole story about the dataset. The result here is that the model doesn’t generalize to the underlying trend of a set of data.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2" name="Google Shape;982;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how do you fix not having enough data? Well, simply add more data. (click) So long as the data is collected and used consistently, adding more data for your model to train on will generally improve its performance.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1" name="Google Shape;1001;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how do you fix not having enough data? Well, … simply add more data. (click) So long as the data is collected and used consistently, adding more data for your model to train on will generally improve its performance.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One extra thing to note is that you don’t always have to go out and collect more data to increase the amount of data. There is a technique called Data Augmentation where you can adjust already existing samples of data to generate additional samples. For example, if your dataset has images, maybe you adjust the contrast or saturation of the image or flip the image horizontally or maybe crop off an edge of the image. However, this isn’t really possible for the dataset’s we’re using.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283293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1589944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 name="Google Shape;1032;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As a quick reminder, (click) models are R n to R m functions. N inputs, N outputs.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here (click) is a funny little shape. Let’s call it the selection space (click).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entire rectangle represents all of the results our model gives us.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 me give an example. Let’s say our model has to predict whether or not a person has covid. Yes or no, so this is classification. This entire rectangle represents all the decisions our models makes, positive or negative, on the patients that we run through the model.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First, we start with the small light green triangle. Here, the small green triangle represents…</a:t>
            </a:r>
            <a:endParaRPr/>
          </a:p>
        </p:txBody>
      </p:sp>
    </p:spTree>
    <p:extLst>
      <p:ext uri="{BB962C8B-B14F-4D97-AF65-F5344CB8AC3E}">
        <p14:creationId xmlns:p14="http://schemas.microsoft.com/office/powerpoint/2010/main" val="3935665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*change graphics, remove box</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2" name="Google Shape;1062;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*show line wiggling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8" name="Google Shape;1078;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 more data, the more likely our model will generalize to the data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5" name="Google Shape;122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2" name="Google Shape;1252;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We have some statistical assumption here!</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We are assuming that our data is uniformly, randomly drawn</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IF we meet for conditions for inference, this works. If NOT, we will address this more during data bias lecture in the end.</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E.g. davis weather can’t predict global weather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So here (click) is a funny little shape. Let’s call it the selection space (click). Some of you might be very familiar with this concept, although called differently, which I will connect later. If so, feel free to zoom out a bit. This is really important stuff here, so we will need to cover it.  </a:t>
            </a: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entire rectangle represents all of the results our model gives us. </a:t>
            </a: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Let me give an example. Let’s say our model has to predict whether or not a person has covid. Yes or no, so this is classification. This entire rectangle represents all the decisions our models makes, positive or negative, on the patients that we run through the model.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First, we start with the small light green triangle. Here, the small green triangle represents…</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3111487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6" name="Google Shape;1296;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and a bit of logistic functions (click).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3" name="Google Shape;1303;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an ideal world (click), we would have a perfectly even balance of data. For the wine dataset, it would be exactly 50% white wine and 50% red wine. Unfortunately (click), we don’t live in a perfect world (click).</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4" name="Google Shape;1314;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reality, the dataset looks something like this.</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5000 samples of white wine,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but only 1600 samples of red wine.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so, what are the consequences of this uneven split? Let’s see what happens when a logistical model tries to fit this dataset.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6" name="Google Shape;1326;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1}</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2}</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3}</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this exaggerated picture, we have 3 possible ways a model can conceivably fit this dataset. In the bottom left here,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you see there’s a lot of data points representing white wine, so the line is pretty well defined here. Visually, this means all the lines are closer together.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4" name="Google Shape;1354;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the top right however, you can see that the lines are a lot more divergent.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You can think of this from the model’s perspective, it wants to minimize the total distances to every point. So, the easiest way for it to decrease the total distances is to bend more around the white wine data where more of the points are, and it can care less about the red wine because there’s less points.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In general, the more balanced your data is, the more accurate your model will be.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40067175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6825846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1" name="Google Shape;1401;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Here’s another hypothetical dataset. We have the Sulfur Dioxide of the wine on the x-axis and the quality of the wine on the y-axis. There are two classes of wine here, red and wine, each labeled with its corresponding color.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The goal here is a bit different from the normal regression problem. Here we want to fit a line that best separates the two classes.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We can see that the numbers for residual sugar are a lot larger than that for wine quality: </a:t>
            </a:r>
            <a:r>
              <a:rPr lang="en-US" sz="2200">
                <a:latin typeface="Helvetica Neue"/>
                <a:ea typeface="Helvetica Neue"/>
                <a:cs typeface="Helvetica Neue"/>
                <a:sym typeface="Helvetica Neue"/>
              </a:rPr>
              <a:t>Wine acidity </a:t>
            </a:r>
            <a:r>
              <a:rPr lang="en-US" sz="2200" dirty="0">
                <a:latin typeface="Helvetica Neue"/>
                <a:ea typeface="Helvetica Neue"/>
                <a:cs typeface="Helvetica Neue"/>
                <a:sym typeface="Helvetica Neue"/>
              </a:rPr>
              <a:t>only goes up to a maximum of 10 while residual sugar can go up to </a:t>
            </a:r>
            <a:r>
              <a:rPr lang="en-US" sz="2200">
                <a:latin typeface="Helvetica Neue"/>
                <a:ea typeface="Helvetica Neue"/>
                <a:cs typeface="Helvetica Neue"/>
                <a:sym typeface="Helvetica Neue"/>
              </a:rPr>
              <a:t>about 120.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There’s a problem here, and it may not be obvious at first, but it’s important. To demonstrate, let’s once again try to fit this data with a line that best separates the two classes. </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8" name="Google Shape;1458;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And here’s what the separation line looks like.</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Ok, nothing terrible right?</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But let’s get the equation of that line (click), and here’s where problems start happening.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It looks something like this. That constant for y is 3, which is disproportionately large in comparison to the constant of x, which is just 1. This basically means that Acidity has a larger impact on the output of the model simply because its numbers have a larger range.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may be fine when we only have 2 variables, but as we add even more dimensions, the Acidity value is going to drown out the values of any other input we add.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dirty="0">
                <a:latin typeface="Helvetica Neue"/>
                <a:ea typeface="Helvetica Neue"/>
                <a:cs typeface="Helvetica Neue"/>
                <a:sym typeface="Helvetica Neue"/>
              </a:rPr>
              <a:t>So how do we solve this? Once again, it has to do with our data. We need to re-distribute our data but instead using a smaller range of numbers. Let’s say we want all our data to be distributed between 0 and 1. (click)</a:t>
            </a:r>
            <a:endParaRPr lang="en-US" dirty="0"/>
          </a:p>
          <a:p>
            <a:pPr marL="0" lvl="0" indent="0" algn="l" rtl="0">
              <a:lnSpc>
                <a:spcPct val="117999"/>
              </a:lnSpc>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…all the cases when our model classifies a patient as positive and the patient is indeed positive. So light green triangle is when our model did its job correctly.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small light red section…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Once again, it has to do with our data. We need to re-distribute our data but instead using a smaller range of numbers. Let’s say we want all our data to be distributed between 0 and 1. (click)</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5" name="Google Shape;1575;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As we scale all the data to the desired range, notice how that the trend in the data remains the same. We aren’t drastically altering our data, just scaling them by a certain amount. And let’s see what our line and its equation looks like now. (click)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And its constants look a lot better!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process of scaling data is called normalization. (click) When working with normalized data, models can more easily generalize to patterns. </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9" name="Google Shape;1639;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…which tends to be a lot more acidic than both red and white wine.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this presents a pretty big problem,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how are we supposed to fit this???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could do something like this,</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but it completely misses the red wine data.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4" name="Google Shape;1674;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Or something like this, which completely misses the champagne,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9" name="Google Shape;1709;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misses the white wine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4" name="Google Shape;1744;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And this is a compromise between all of those lines but doesn’t represent any of the data particularly well.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what I’m trying to show here is that,</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when you have datapoints that are not close to each other, also known as non-normalized data, it’s hard to fit it well with a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Of course, there’s a solution. Since our problem is that the data is too far away from each other, we can just, squeeze them together.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7" name="Google Shape;1817;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is called normalization. It involves a lot of statistics and stuff about distributions and that’s out of scope, but here’s the general idea.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In this normalized graph, the champagne is still more acidic than the red and white wine and the red wine is more acidic than the white wine as it was in the previous graph. However, here the data points as a whole are a lot closer together.</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Now it’s relatively easier to draw a good line representing the entire dataset.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1314496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452254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…represents all the times where our model classifies a patient as positive and the patient is actually negative. So light red triangle is when our model did its job incorrectly.</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Next up is the big dark green shape,…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33714408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933095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so after all this, what actually makes a model fit better? It all has to do with data. There’s a common principle in computer science: garbage in, garbage out. If you don’t have good inputs, then you shouldn’t expect your outputs to be any good either. You can get better inputs by (click) adding more data, (click) balancing your data, (click) or normalizing your data. </a:t>
            </a:r>
            <a:endParaRPr/>
          </a:p>
        </p:txBody>
      </p:sp>
    </p:spTree>
    <p:extLst>
      <p:ext uri="{BB962C8B-B14F-4D97-AF65-F5344CB8AC3E}">
        <p14:creationId xmlns:p14="http://schemas.microsoft.com/office/powerpoint/2010/main" val="11663892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so after all this, what actually makes a model fit better? It all has to do with data. There’s a common principle in computer science: garbage in, garbage out. If you don’t have good inputs, then you shouldn’t expect your outputs to be any good either. You can get better inputs by (click) adding more data, (click) balancing your data, (click) or normalizing your data. </a:t>
            </a:r>
            <a:endParaRPr/>
          </a:p>
        </p:txBody>
      </p:sp>
    </p:spTree>
    <p:extLst>
      <p:ext uri="{BB962C8B-B14F-4D97-AF65-F5344CB8AC3E}">
        <p14:creationId xmlns:p14="http://schemas.microsoft.com/office/powerpoint/2010/main" val="12135760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0" name="Google Shape;1860;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More Data: adding more data to your dataset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Balanced Data: making sure there’s even amounts of each type of data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Normalized Data: making sure all your data points have values close to one another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Now then, (click) let’s move on to with the lab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89"/>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8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8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8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98"/>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98"/>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98"/>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9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3"/>
        <p:cNvGrpSpPr/>
        <p:nvPr/>
      </p:nvGrpSpPr>
      <p:grpSpPr>
        <a:xfrm>
          <a:off x="0" y="0"/>
          <a:ext cx="0" cy="0"/>
          <a:chOff x="0" y="0"/>
          <a:chExt cx="0" cy="0"/>
        </a:xfrm>
      </p:grpSpPr>
      <p:sp>
        <p:nvSpPr>
          <p:cNvPr id="54" name="Google Shape;54;p99"/>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9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6"/>
        <p:cNvGrpSpPr/>
        <p:nvPr/>
      </p:nvGrpSpPr>
      <p:grpSpPr>
        <a:xfrm>
          <a:off x="0" y="0"/>
          <a:ext cx="0" cy="0"/>
          <a:chOff x="0" y="0"/>
          <a:chExt cx="0" cy="0"/>
        </a:xfrm>
      </p:grpSpPr>
      <p:sp>
        <p:nvSpPr>
          <p:cNvPr id="57" name="Google Shape;57;p100"/>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00"/>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0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01"/>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01"/>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0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4"/>
        <p:cNvGrpSpPr/>
        <p:nvPr/>
      </p:nvGrpSpPr>
      <p:grpSpPr>
        <a:xfrm>
          <a:off x="0" y="0"/>
          <a:ext cx="0" cy="0"/>
          <a:chOff x="0" y="0"/>
          <a:chExt cx="0" cy="0"/>
        </a:xfrm>
      </p:grpSpPr>
      <p:sp>
        <p:nvSpPr>
          <p:cNvPr id="65" name="Google Shape;65;p102"/>
          <p:cNvSpPr>
            <a:spLocks noGrp="1"/>
          </p:cNvSpPr>
          <p:nvPr>
            <p:ph type="pic" idx="2"/>
          </p:nvPr>
        </p:nvSpPr>
        <p:spPr>
          <a:xfrm>
            <a:off x="15760700" y="1016000"/>
            <a:ext cx="7439099" cy="5949678"/>
          </a:xfrm>
          <a:prstGeom prst="rect">
            <a:avLst/>
          </a:prstGeom>
          <a:noFill/>
          <a:ln>
            <a:noFill/>
          </a:ln>
        </p:spPr>
      </p:sp>
      <p:sp>
        <p:nvSpPr>
          <p:cNvPr id="66" name="Google Shape;66;p102"/>
          <p:cNvSpPr>
            <a:spLocks noGrp="1"/>
          </p:cNvSpPr>
          <p:nvPr>
            <p:ph type="pic" idx="3"/>
          </p:nvPr>
        </p:nvSpPr>
        <p:spPr>
          <a:xfrm>
            <a:off x="13500100" y="3978275"/>
            <a:ext cx="10439400" cy="12150181"/>
          </a:xfrm>
          <a:prstGeom prst="rect">
            <a:avLst/>
          </a:prstGeom>
          <a:noFill/>
          <a:ln>
            <a:noFill/>
          </a:ln>
        </p:spPr>
      </p:sp>
      <p:sp>
        <p:nvSpPr>
          <p:cNvPr id="67" name="Google Shape;67;p102"/>
          <p:cNvSpPr>
            <a:spLocks noGrp="1"/>
          </p:cNvSpPr>
          <p:nvPr>
            <p:ph type="pic" idx="4"/>
          </p:nvPr>
        </p:nvSpPr>
        <p:spPr>
          <a:xfrm>
            <a:off x="-139700" y="495300"/>
            <a:ext cx="16611600" cy="12458700"/>
          </a:xfrm>
          <a:prstGeom prst="rect">
            <a:avLst/>
          </a:prstGeom>
          <a:noFill/>
          <a:ln>
            <a:noFill/>
          </a:ln>
        </p:spPr>
      </p:sp>
      <p:sp>
        <p:nvSpPr>
          <p:cNvPr id="68" name="Google Shape;68;p10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9"/>
        <p:cNvGrpSpPr/>
        <p:nvPr/>
      </p:nvGrpSpPr>
      <p:grpSpPr>
        <a:xfrm>
          <a:off x="0" y="0"/>
          <a:ext cx="0" cy="0"/>
          <a:chOff x="0" y="0"/>
          <a:chExt cx="0" cy="0"/>
        </a:xfrm>
      </p:grpSpPr>
      <p:sp>
        <p:nvSpPr>
          <p:cNvPr id="70" name="Google Shape;70;p103"/>
          <p:cNvSpPr>
            <a:spLocks noGrp="1"/>
          </p:cNvSpPr>
          <p:nvPr>
            <p:ph type="pic" idx="2"/>
          </p:nvPr>
        </p:nvSpPr>
        <p:spPr>
          <a:xfrm>
            <a:off x="-1333500" y="-5524500"/>
            <a:ext cx="27051000" cy="21640800"/>
          </a:xfrm>
          <a:prstGeom prst="rect">
            <a:avLst/>
          </a:prstGeom>
          <a:noFill/>
          <a:ln>
            <a:noFill/>
          </a:ln>
        </p:spPr>
      </p:sp>
      <p:sp>
        <p:nvSpPr>
          <p:cNvPr id="71" name="Google Shape;71;p10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14"/>
        <p:cNvGrpSpPr/>
        <p:nvPr/>
      </p:nvGrpSpPr>
      <p:grpSpPr>
        <a:xfrm>
          <a:off x="0" y="0"/>
          <a:ext cx="0" cy="0"/>
          <a:chOff x="0" y="0"/>
          <a:chExt cx="0" cy="0"/>
        </a:xfrm>
      </p:grpSpPr>
      <p:sp>
        <p:nvSpPr>
          <p:cNvPr id="15" name="Google Shape;15;p9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6"/>
        <p:cNvGrpSpPr/>
        <p:nvPr/>
      </p:nvGrpSpPr>
      <p:grpSpPr>
        <a:xfrm>
          <a:off x="0" y="0"/>
          <a:ext cx="0" cy="0"/>
          <a:chOff x="0" y="0"/>
          <a:chExt cx="0" cy="0"/>
        </a:xfrm>
      </p:grpSpPr>
      <p:sp>
        <p:nvSpPr>
          <p:cNvPr id="17" name="Google Shape;17;p91"/>
          <p:cNvSpPr>
            <a:spLocks noGrp="1"/>
          </p:cNvSpPr>
          <p:nvPr>
            <p:ph type="pic" idx="2"/>
          </p:nvPr>
        </p:nvSpPr>
        <p:spPr>
          <a:xfrm>
            <a:off x="-1155700" y="-1295400"/>
            <a:ext cx="26746200" cy="16018933"/>
          </a:xfrm>
          <a:prstGeom prst="rect">
            <a:avLst/>
          </a:prstGeom>
          <a:noFill/>
          <a:ln>
            <a:noFill/>
          </a:ln>
        </p:spPr>
      </p:sp>
      <p:sp>
        <p:nvSpPr>
          <p:cNvPr id="18" name="Google Shape;18;p91"/>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9" name="Google Shape;19;p91"/>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0" name="Google Shape;20;p91"/>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1" name="Google Shape;21;p9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2"/>
        <p:cNvGrpSpPr/>
        <p:nvPr/>
      </p:nvGrpSpPr>
      <p:grpSpPr>
        <a:xfrm>
          <a:off x="0" y="0"/>
          <a:ext cx="0" cy="0"/>
          <a:chOff x="0" y="0"/>
          <a:chExt cx="0" cy="0"/>
        </a:xfrm>
      </p:grpSpPr>
      <p:sp>
        <p:nvSpPr>
          <p:cNvPr id="23" name="Google Shape;23;p92"/>
          <p:cNvSpPr>
            <a:spLocks noGrp="1"/>
          </p:cNvSpPr>
          <p:nvPr>
            <p:ph type="pic" idx="2"/>
          </p:nvPr>
        </p:nvSpPr>
        <p:spPr>
          <a:xfrm>
            <a:off x="10972800" y="-203200"/>
            <a:ext cx="12144837" cy="14135100"/>
          </a:xfrm>
          <a:prstGeom prst="rect">
            <a:avLst/>
          </a:prstGeom>
          <a:noFill/>
          <a:ln>
            <a:noFill/>
          </a:ln>
        </p:spPr>
      </p:sp>
      <p:sp>
        <p:nvSpPr>
          <p:cNvPr id="24" name="Google Shape;24;p92"/>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92"/>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9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7"/>
        <p:cNvGrpSpPr/>
        <p:nvPr/>
      </p:nvGrpSpPr>
      <p:grpSpPr>
        <a:xfrm>
          <a:off x="0" y="0"/>
          <a:ext cx="0" cy="0"/>
          <a:chOff x="0" y="0"/>
          <a:chExt cx="0" cy="0"/>
        </a:xfrm>
      </p:grpSpPr>
      <p:sp>
        <p:nvSpPr>
          <p:cNvPr id="28" name="Google Shape;28;p9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9" name="Google Shape;29;p9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0" name="Google Shape;30;p9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9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2"/>
        <p:cNvGrpSpPr/>
        <p:nvPr/>
      </p:nvGrpSpPr>
      <p:grpSpPr>
        <a:xfrm>
          <a:off x="0" y="0"/>
          <a:ext cx="0" cy="0"/>
          <a:chOff x="0" y="0"/>
          <a:chExt cx="0" cy="0"/>
        </a:xfrm>
      </p:grpSpPr>
      <p:sp>
        <p:nvSpPr>
          <p:cNvPr id="33" name="Google Shape;33;p9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9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5"/>
        <p:cNvGrpSpPr/>
        <p:nvPr/>
      </p:nvGrpSpPr>
      <p:grpSpPr>
        <a:xfrm>
          <a:off x="0" y="0"/>
          <a:ext cx="0" cy="0"/>
          <a:chOff x="0" y="0"/>
          <a:chExt cx="0" cy="0"/>
        </a:xfrm>
      </p:grpSpPr>
      <p:sp>
        <p:nvSpPr>
          <p:cNvPr id="36" name="Google Shape;36;p95"/>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95"/>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95"/>
          <p:cNvSpPr>
            <a:spLocks noGrp="1"/>
          </p:cNvSpPr>
          <p:nvPr>
            <p:ph type="pic" idx="3"/>
          </p:nvPr>
        </p:nvSpPr>
        <p:spPr>
          <a:xfrm>
            <a:off x="12192000" y="-407266"/>
            <a:ext cx="10916874" cy="14555832"/>
          </a:xfrm>
          <a:prstGeom prst="rect">
            <a:avLst/>
          </a:prstGeom>
          <a:noFill/>
          <a:ln>
            <a:noFill/>
          </a:ln>
        </p:spPr>
      </p:sp>
      <p:sp>
        <p:nvSpPr>
          <p:cNvPr id="39" name="Google Shape;39;p9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9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1"/>
        <p:cNvGrpSpPr/>
        <p:nvPr/>
      </p:nvGrpSpPr>
      <p:grpSpPr>
        <a:xfrm>
          <a:off x="0" y="0"/>
          <a:ext cx="0" cy="0"/>
          <a:chOff x="0" y="0"/>
          <a:chExt cx="0" cy="0"/>
        </a:xfrm>
      </p:grpSpPr>
      <p:sp>
        <p:nvSpPr>
          <p:cNvPr id="42" name="Google Shape;42;p96"/>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
        <p:cNvGrpSpPr/>
        <p:nvPr/>
      </p:nvGrpSpPr>
      <p:grpSpPr>
        <a:xfrm>
          <a:off x="0" y="0"/>
          <a:ext cx="0" cy="0"/>
          <a:chOff x="0" y="0"/>
          <a:chExt cx="0" cy="0"/>
        </a:xfrm>
      </p:grpSpPr>
      <p:sp>
        <p:nvSpPr>
          <p:cNvPr id="45" name="Google Shape;45;p97"/>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97"/>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9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idx="4294967295"/>
          </p:nvPr>
        </p:nvSpPr>
        <p:spPr>
          <a:xfrm>
            <a:off x="7436177" y="5492834"/>
            <a:ext cx="7148509" cy="201575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11600"/>
              <a:buFont typeface="Helvetica Neue"/>
              <a:buNone/>
            </a:pPr>
            <a:r>
              <a:rPr lang="en-US" sz="11600" b="1" i="0" u="none" strike="noStrike" cap="none">
                <a:solidFill>
                  <a:srgbClr val="006B64"/>
                </a:solidFill>
                <a:latin typeface="Helvetica Neue"/>
                <a:ea typeface="Helvetica Neue"/>
                <a:cs typeface="Helvetica Neue"/>
                <a:sym typeface="Helvetica Neue"/>
              </a:rPr>
              <a:t>AI</a:t>
            </a:r>
            <a:r>
              <a:rPr lang="en-US" sz="11600" b="1" i="0" u="none" strike="noStrike" cap="none">
                <a:solidFill>
                  <a:srgbClr val="004C7F"/>
                </a:solidFill>
                <a:latin typeface="Helvetica Neue"/>
                <a:ea typeface="Helvetica Neue"/>
                <a:cs typeface="Helvetica Neue"/>
                <a:sym typeface="Helvetica Neue"/>
              </a:rPr>
              <a:t>Bridge</a:t>
            </a:r>
            <a:endParaRPr/>
          </a:p>
        </p:txBody>
      </p:sp>
      <p:sp>
        <p:nvSpPr>
          <p:cNvPr id="77" name="Google Shape;77;p1"/>
          <p:cNvSpPr txBox="1">
            <a:spLocks noGrp="1"/>
          </p:cNvSpPr>
          <p:nvPr>
            <p:ph type="subTitle" idx="4294967295"/>
          </p:nvPr>
        </p:nvSpPr>
        <p:spPr>
          <a:xfrm>
            <a:off x="7511260" y="7312079"/>
            <a:ext cx="10468956" cy="91108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200"/>
              <a:buFont typeface="Helvetica Neue"/>
              <a:buNone/>
            </a:pPr>
            <a:r>
              <a:rPr lang="en-US" sz="5200" b="0" i="0" u="none" strike="noStrike" cap="none">
                <a:solidFill>
                  <a:srgbClr val="000000"/>
                </a:solidFill>
                <a:latin typeface="Helvetica Neue"/>
                <a:ea typeface="Helvetica Neue"/>
                <a:cs typeface="Helvetica Neue"/>
                <a:sym typeface="Helvetica Neue"/>
              </a:rPr>
              <a:t>Lecture 5</a:t>
            </a:r>
            <a:endParaRPr/>
          </a:p>
        </p:txBody>
      </p:sp>
      <p:pic>
        <p:nvPicPr>
          <p:cNvPr id="78" name="Google Shape;78;p1" descr="Image"/>
          <p:cNvPicPr preferRelativeResize="0"/>
          <p:nvPr/>
        </p:nvPicPr>
        <p:blipFill rotWithShape="1">
          <a:blip r:embed="rId3">
            <a:alphaModFix/>
          </a:blip>
          <a:srcRect/>
          <a:stretch/>
        </p:blipFill>
        <p:spPr>
          <a:xfrm>
            <a:off x="1940574" y="5537853"/>
            <a:ext cx="5171742" cy="2591338"/>
          </a:xfrm>
          <a:prstGeom prst="rect">
            <a:avLst/>
          </a:prstGeom>
          <a:noFill/>
          <a:ln>
            <a:noFill/>
          </a:ln>
        </p:spPr>
      </p:pic>
      <p:pic>
        <p:nvPicPr>
          <p:cNvPr id="79" name="Google Shape;79;p1" descr="Image"/>
          <p:cNvPicPr preferRelativeResize="0"/>
          <p:nvPr/>
        </p:nvPicPr>
        <p:blipFill rotWithShape="1">
          <a:blip r:embed="rId4">
            <a:alphaModFix/>
          </a:blip>
          <a:srcRect/>
          <a:stretch/>
        </p:blipFill>
        <p:spPr>
          <a:xfrm>
            <a:off x="21720224" y="513931"/>
            <a:ext cx="2177181" cy="2412276"/>
          </a:xfrm>
          <a:prstGeom prst="rect">
            <a:avLst/>
          </a:prstGeom>
          <a:noFill/>
          <a:ln>
            <a:noFill/>
          </a:ln>
        </p:spPr>
      </p:pic>
      <p:sp>
        <p:nvSpPr>
          <p:cNvPr id="80" name="Google Shape;80;p1"/>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6" name="Google Shape;196;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7" name="Google Shape;197;p11"/>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8" name="Google Shape;198;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9" name="Google Shape;199;p11"/>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0" name="Google Shape;200;p11"/>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1" name="Google Shape;201;p11"/>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2" name="Google Shape;202;p11"/>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3" name="Google Shape;203;p11"/>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204" name="Google Shape;204;p11"/>
          <p:cNvSpPr/>
          <p:nvPr/>
        </p:nvSpPr>
        <p:spPr>
          <a:xfrm>
            <a:off x="17825418" y="1846227"/>
            <a:ext cx="1430022" cy="3169627"/>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05" name="Google Shape;205;p11"/>
          <p:cNvSpPr txBox="1"/>
          <p:nvPr/>
        </p:nvSpPr>
        <p:spPr>
          <a:xfrm>
            <a:off x="19972340" y="2419765"/>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negative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206" name="Google Shape;206;p11"/>
          <p:cNvSpPr txBox="1">
            <a:spLocks noGrp="1"/>
          </p:cNvSpPr>
          <p:nvPr>
            <p:ph type="sldNum" idx="12"/>
          </p:nvPr>
        </p:nvSpPr>
        <p:spPr>
          <a:xfrm>
            <a:off x="11703529" y="13118538"/>
            <a:ext cx="531628"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a:t>
            </a:fld>
            <a:endParaRPr/>
          </a:p>
        </p:txBody>
      </p:sp>
      <p:sp>
        <p:nvSpPr>
          <p:cNvPr id="207" name="Google Shape;207;p11"/>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8" name="Google Shape;208;p11"/>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9" name="Google Shape;209;p11"/>
          <p:cNvSpPr txBox="1"/>
          <p:nvPr/>
        </p:nvSpPr>
        <p:spPr>
          <a:xfrm>
            <a:off x="1877445" y="6287304"/>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210" name="Google Shape;210;p11"/>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1" name="Google Shape;211;p11"/>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 name="Group 1">
            <a:extLst>
              <a:ext uri="{FF2B5EF4-FFF2-40B4-BE49-F238E27FC236}">
                <a16:creationId xmlns:a16="http://schemas.microsoft.com/office/drawing/2014/main" id="{2022EB32-25AB-9107-0AC6-4989B8B81800}"/>
              </a:ext>
            </a:extLst>
          </p:cNvPr>
          <p:cNvGrpSpPr/>
          <p:nvPr/>
        </p:nvGrpSpPr>
        <p:grpSpPr>
          <a:xfrm>
            <a:off x="11068030" y="2744806"/>
            <a:ext cx="3770635" cy="6021824"/>
            <a:chOff x="11538538" y="532185"/>
            <a:chExt cx="3770635" cy="6021824"/>
          </a:xfrm>
        </p:grpSpPr>
        <p:grpSp>
          <p:nvGrpSpPr>
            <p:cNvPr id="3" name="Group 2">
              <a:extLst>
                <a:ext uri="{FF2B5EF4-FFF2-40B4-BE49-F238E27FC236}">
                  <a16:creationId xmlns:a16="http://schemas.microsoft.com/office/drawing/2014/main" id="{E80F897C-B60C-5CB7-7B25-AE615CF48E38}"/>
                </a:ext>
              </a:extLst>
            </p:cNvPr>
            <p:cNvGrpSpPr/>
            <p:nvPr/>
          </p:nvGrpSpPr>
          <p:grpSpPr>
            <a:xfrm>
              <a:off x="11538538" y="532185"/>
              <a:ext cx="3770635" cy="6021824"/>
              <a:chOff x="13148865" y="4379712"/>
              <a:chExt cx="2049239" cy="3272700"/>
            </a:xfrm>
          </p:grpSpPr>
          <p:sp>
            <p:nvSpPr>
              <p:cNvPr id="5" name="Google Shape;217;p12">
                <a:extLst>
                  <a:ext uri="{FF2B5EF4-FFF2-40B4-BE49-F238E27FC236}">
                    <a16:creationId xmlns:a16="http://schemas.microsoft.com/office/drawing/2014/main" id="{EB5C97F9-19D7-A535-BAEB-CB9E0E6065F2}"/>
                  </a:ext>
                </a:extLst>
              </p:cNvPr>
              <p:cNvSpPr/>
              <p:nvPr/>
            </p:nvSpPr>
            <p:spPr>
              <a:xfrm rot="10800000">
                <a:off x="13721581" y="4379712"/>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 name="Google Shape;227;p12">
                <a:extLst>
                  <a:ext uri="{FF2B5EF4-FFF2-40B4-BE49-F238E27FC236}">
                    <a16:creationId xmlns:a16="http://schemas.microsoft.com/office/drawing/2014/main" id="{D1597DCF-261A-F319-4C1A-7B0C40D59E18}"/>
                  </a:ext>
                </a:extLst>
              </p:cNvPr>
              <p:cNvSpPr/>
              <p:nvPr/>
            </p:nvSpPr>
            <p:spPr>
              <a:xfrm rot="-8106341">
                <a:off x="13148865" y="5483630"/>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4" name="Google Shape;219;p12">
              <a:extLst>
                <a:ext uri="{FF2B5EF4-FFF2-40B4-BE49-F238E27FC236}">
                  <a16:creationId xmlns:a16="http://schemas.microsoft.com/office/drawing/2014/main" id="{8E5CC042-62D8-7DA4-EBE5-84C23CF45D81}"/>
                </a:ext>
              </a:extLst>
            </p:cNvPr>
            <p:cNvSpPr/>
            <p:nvPr/>
          </p:nvSpPr>
          <p:spPr>
            <a:xfrm rot="2693659">
              <a:off x="11647725" y="262206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17" name="Group 16">
            <a:extLst>
              <a:ext uri="{FF2B5EF4-FFF2-40B4-BE49-F238E27FC236}">
                <a16:creationId xmlns:a16="http://schemas.microsoft.com/office/drawing/2014/main" id="{ED5C230D-5624-995A-E22A-9178CADDCC91}"/>
              </a:ext>
            </a:extLst>
          </p:cNvPr>
          <p:cNvGrpSpPr/>
          <p:nvPr/>
        </p:nvGrpSpPr>
        <p:grpSpPr>
          <a:xfrm>
            <a:off x="9908731" y="3194302"/>
            <a:ext cx="3405739" cy="5056812"/>
            <a:chOff x="9946562" y="910096"/>
            <a:chExt cx="3405739" cy="5056812"/>
          </a:xfrm>
        </p:grpSpPr>
        <p:sp>
          <p:nvSpPr>
            <p:cNvPr id="18" name="Google Shape;252;p13">
              <a:extLst>
                <a:ext uri="{FF2B5EF4-FFF2-40B4-BE49-F238E27FC236}">
                  <a16:creationId xmlns:a16="http://schemas.microsoft.com/office/drawing/2014/main" id="{0F24D0CE-8139-2092-2C4F-85E5F9B82BDC}"/>
                </a:ext>
              </a:extLst>
            </p:cNvPr>
            <p:cNvSpPr/>
            <p:nvPr/>
          </p:nvSpPr>
          <p:spPr>
            <a:xfrm rot="2693659">
              <a:off x="11446414" y="2521270"/>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9" name="Google Shape;253;p13">
              <a:extLst>
                <a:ext uri="{FF2B5EF4-FFF2-40B4-BE49-F238E27FC236}">
                  <a16:creationId xmlns:a16="http://schemas.microsoft.com/office/drawing/2014/main" id="{4E636EA0-4696-3D14-CC24-C3BA1F08A31E}"/>
                </a:ext>
              </a:extLst>
            </p:cNvPr>
            <p:cNvGrpSpPr/>
            <p:nvPr/>
          </p:nvGrpSpPr>
          <p:grpSpPr>
            <a:xfrm rot="10800000">
              <a:off x="9946562" y="910096"/>
              <a:ext cx="3405739" cy="5056812"/>
              <a:chOff x="359166" y="0"/>
              <a:chExt cx="3405737" cy="5056812"/>
            </a:xfrm>
          </p:grpSpPr>
          <p:sp>
            <p:nvSpPr>
              <p:cNvPr id="20" name="Google Shape;254;p13">
                <a:extLst>
                  <a:ext uri="{FF2B5EF4-FFF2-40B4-BE49-F238E27FC236}">
                    <a16:creationId xmlns:a16="http://schemas.microsoft.com/office/drawing/2014/main" id="{5163FC65-CB6C-5293-9856-1EA1155E025D}"/>
                  </a:ext>
                </a:extLst>
              </p:cNvPr>
              <p:cNvSpPr/>
              <p:nvPr/>
            </p:nvSpPr>
            <p:spPr>
              <a:xfrm>
                <a:off x="1234852" y="0"/>
                <a:ext cx="2530051" cy="5056812"/>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 name="Google Shape;255;p13">
                <a:extLst>
                  <a:ext uri="{FF2B5EF4-FFF2-40B4-BE49-F238E27FC236}">
                    <a16:creationId xmlns:a16="http://schemas.microsoft.com/office/drawing/2014/main" id="{97CF9BEE-6F1A-2113-A643-CBBD7ED03D8C}"/>
                  </a:ext>
                </a:extLst>
              </p:cNvPr>
              <p:cNvSpPr/>
              <p:nvPr/>
            </p:nvSpPr>
            <p:spPr>
              <a:xfrm rot="13493659">
                <a:off x="359166" y="1660946"/>
                <a:ext cx="1735349" cy="1734688"/>
              </a:xfrm>
              <a:custGeom>
                <a:avLst/>
                <a:gdLst/>
                <a:ahLst/>
                <a:cxnLst/>
                <a:rect l="l" t="t" r="r" b="b"/>
                <a:pathLst>
                  <a:path w="21600" h="21600" extrusionOk="0">
                    <a:moveTo>
                      <a:pt x="1116" y="0"/>
                    </a:moveTo>
                    <a:lnTo>
                      <a:pt x="0" y="21600"/>
                    </a:lnTo>
                    <a:lnTo>
                      <a:pt x="21600" y="20484"/>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sp>
        <p:nvSpPr>
          <p:cNvPr id="14" name="Google Shape;217;p12">
            <a:extLst>
              <a:ext uri="{FF2B5EF4-FFF2-40B4-BE49-F238E27FC236}">
                <a16:creationId xmlns:a16="http://schemas.microsoft.com/office/drawing/2014/main" id="{68472B2A-4E27-A1CF-B2FB-453A428F8966}"/>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3" name="Google Shape;218;p12">
            <a:extLst>
              <a:ext uri="{FF2B5EF4-FFF2-40B4-BE49-F238E27FC236}">
                <a16:creationId xmlns:a16="http://schemas.microsoft.com/office/drawing/2014/main" id="{CF840241-C900-8E7C-7BDF-F488DB5E6BF2}"/>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11</a:t>
            </a:fld>
            <a:endParaRPr dirty="0"/>
          </a:p>
        </p:txBody>
      </p:sp>
      <p:sp>
        <p:nvSpPr>
          <p:cNvPr id="217" name="Google Shape;217;p12"/>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8" name="Google Shape;218;p12"/>
          <p:cNvSpPr/>
          <p:nvPr/>
        </p:nvSpPr>
        <p:spPr>
          <a:xfrm rot="10800000">
            <a:off x="9394166"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19" name="Google Shape;219;p12"/>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0" name="Google Shape;220;p12"/>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3" name="Google Shape;223;p12"/>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225" name="Google Shape;225;p12"/>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27" name="Google Shape;227;p12"/>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9" name="Google Shape;229;p12"/>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31" name="Google Shape;231;p12"/>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233" name="Google Shape;233;p12"/>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4" name="Google Shape;234;p12"/>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10" name="Google Shape;219;p12">
            <a:extLst>
              <a:ext uri="{FF2B5EF4-FFF2-40B4-BE49-F238E27FC236}">
                <a16:creationId xmlns:a16="http://schemas.microsoft.com/office/drawing/2014/main" id="{6633230F-8346-8D01-83FB-EE1AF894F684}"/>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219;p12">
            <a:extLst>
              <a:ext uri="{FF2B5EF4-FFF2-40B4-BE49-F238E27FC236}">
                <a16:creationId xmlns:a16="http://schemas.microsoft.com/office/drawing/2014/main" id="{452EF7C1-9C58-2880-83CE-BFCF605A6D98}"/>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220;p12">
            <a:extLst>
              <a:ext uri="{FF2B5EF4-FFF2-40B4-BE49-F238E27FC236}">
                <a16:creationId xmlns:a16="http://schemas.microsoft.com/office/drawing/2014/main" id="{ED1D0E25-795B-E75D-A897-AE391C5B2143}"/>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6" name="Google Shape;606;p31"/>
          <p:cNvSpPr txBox="1"/>
          <p:nvPr/>
        </p:nvSpPr>
        <p:spPr>
          <a:xfrm>
            <a:off x="2698000" y="11191013"/>
            <a:ext cx="2361848" cy="13455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7" name="Google Shape;607;p31"/>
          <p:cNvSpPr txBox="1"/>
          <p:nvPr/>
        </p:nvSpPr>
        <p:spPr>
          <a:xfrm>
            <a:off x="10860326" y="11181488"/>
            <a:ext cx="236121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8" name="Google Shape;608;p31"/>
          <p:cNvSpPr txBox="1"/>
          <p:nvPr/>
        </p:nvSpPr>
        <p:spPr>
          <a:xfrm>
            <a:off x="19022017" y="11181488"/>
            <a:ext cx="239677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9" name="Google Shape;609;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12</a:t>
            </a:fld>
            <a:endParaRPr/>
          </a:p>
        </p:txBody>
      </p:sp>
      <p:sp>
        <p:nvSpPr>
          <p:cNvPr id="613" name="Google Shape;613;p31"/>
          <p:cNvSpPr/>
          <p:nvPr/>
        </p:nvSpPr>
        <p:spPr>
          <a:xfrm rot="-8106341">
            <a:off x="13589663" y="5446591"/>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4" name="Google Shape;614;p31"/>
          <p:cNvSpPr txBox="1"/>
          <p:nvPr/>
        </p:nvSpPr>
        <p:spPr>
          <a:xfrm>
            <a:off x="-151852" y="167664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b="0" i="0" u="none" strike="noStrike" cap="none" dirty="0">
                <a:solidFill>
                  <a:srgbClr val="000000"/>
                </a:solidFill>
                <a:latin typeface="Helvetica Neue"/>
                <a:ea typeface="Helvetica Neue"/>
                <a:cs typeface="Helvetica Neue"/>
                <a:sym typeface="Helvetica Neue"/>
              </a:rPr>
              <a:t>RUE </a:t>
            </a:r>
            <a:r>
              <a:rPr lang="en-US" sz="4100" b="1" i="0" u="none" strike="noStrike" cap="none" dirty="0">
                <a:solidFill>
                  <a:srgbClr val="000000"/>
                </a:solidFill>
                <a:latin typeface="Helvetica Neue"/>
                <a:ea typeface="Helvetica Neue"/>
                <a:cs typeface="Helvetica Neue"/>
                <a:sym typeface="Helvetica Neue"/>
              </a:rPr>
              <a:t>P</a:t>
            </a:r>
            <a:r>
              <a:rPr lang="en-US" sz="4100" b="0" i="0" u="none" strike="noStrike" cap="none" dirty="0">
                <a:solidFill>
                  <a:srgbClr val="000000"/>
                </a:solidFill>
                <a:latin typeface="Helvetica Neue"/>
                <a:ea typeface="Helvetica Neue"/>
                <a:cs typeface="Helvetica Neue"/>
                <a:sym typeface="Helvetica Neue"/>
              </a:rPr>
              <a:t>OSITIVE</a:t>
            </a:r>
            <a:endParaRPr dirty="0"/>
          </a:p>
        </p:txBody>
      </p:sp>
      <p:sp>
        <p:nvSpPr>
          <p:cNvPr id="615" name="Google Shape;615;p31"/>
          <p:cNvSpPr txBox="1"/>
          <p:nvPr/>
        </p:nvSpPr>
        <p:spPr>
          <a:xfrm>
            <a:off x="-200144" y="551961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P</a:t>
            </a:r>
            <a:r>
              <a:rPr lang="en-US" sz="4100" b="0" i="0" u="none" strike="noStrike" cap="none" dirty="0">
                <a:solidFill>
                  <a:srgbClr val="000000"/>
                </a:solidFill>
                <a:latin typeface="Helvetica Neue"/>
                <a:ea typeface="Helvetica Neue"/>
                <a:cs typeface="Helvetica Neue"/>
                <a:sym typeface="Helvetica Neue"/>
              </a:rPr>
              <a:t>OSITIVE</a:t>
            </a:r>
            <a:endParaRPr dirty="0"/>
          </a:p>
        </p:txBody>
      </p:sp>
      <p:sp>
        <p:nvSpPr>
          <p:cNvPr id="616" name="Google Shape;616;p31"/>
          <p:cNvSpPr txBox="1"/>
          <p:nvPr/>
        </p:nvSpPr>
        <p:spPr>
          <a:xfrm>
            <a:off x="19106232" y="1609910"/>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7" name="Google Shape;617;p31"/>
          <p:cNvSpPr txBox="1"/>
          <p:nvPr/>
        </p:nvSpPr>
        <p:spPr>
          <a:xfrm>
            <a:off x="18513470" y="5586795"/>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dirty="0">
                <a:latin typeface="Helvetica Neue"/>
                <a:ea typeface="Helvetica Neue"/>
                <a:cs typeface="Helvetica Neue"/>
                <a:sym typeface="Helvetica Neue"/>
              </a:rPr>
              <a:t>RUE</a:t>
            </a:r>
            <a:r>
              <a:rPr lang="en-US" sz="4100" b="0" i="0" u="none" strike="noStrike" cap="none" dirty="0">
                <a:solidFill>
                  <a:srgbClr val="000000"/>
                </a:solidFill>
                <a:latin typeface="Helvetica Neue"/>
                <a:ea typeface="Helvetica Neue"/>
                <a:cs typeface="Helvetica Neue"/>
                <a:sym typeface="Helvetica Neue"/>
              </a:rPr>
              <a:t>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8" name="Google Shape;618;p31"/>
          <p:cNvSpPr txBox="1"/>
          <p:nvPr/>
        </p:nvSpPr>
        <p:spPr>
          <a:xfrm>
            <a:off x="9933182" y="1830069"/>
            <a:ext cx="69977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19" name="Google Shape;619;p31"/>
          <p:cNvSpPr txBox="1"/>
          <p:nvPr/>
        </p:nvSpPr>
        <p:spPr>
          <a:xfrm>
            <a:off x="9933182" y="5359617"/>
            <a:ext cx="76708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0" name="Google Shape;620;p31"/>
          <p:cNvSpPr txBox="1"/>
          <p:nvPr/>
        </p:nvSpPr>
        <p:spPr>
          <a:xfrm>
            <a:off x="13085064" y="1653178"/>
            <a:ext cx="84455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1" name="Google Shape;621;p31"/>
          <p:cNvSpPr txBox="1"/>
          <p:nvPr/>
        </p:nvSpPr>
        <p:spPr>
          <a:xfrm>
            <a:off x="13123798" y="5741472"/>
            <a:ext cx="77724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3" name="Google Shape;623;p31"/>
          <p:cNvSpPr/>
          <p:nvPr/>
        </p:nvSpPr>
        <p:spPr>
          <a:xfrm rot="2700000">
            <a:off x="15138263" y="1292872"/>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2" name="Group 1">
            <a:extLst>
              <a:ext uri="{FF2B5EF4-FFF2-40B4-BE49-F238E27FC236}">
                <a16:creationId xmlns:a16="http://schemas.microsoft.com/office/drawing/2014/main" id="{CF290891-9E4C-E316-0E19-0E02619C79E5}"/>
              </a:ext>
            </a:extLst>
          </p:cNvPr>
          <p:cNvGrpSpPr/>
          <p:nvPr/>
        </p:nvGrpSpPr>
        <p:grpSpPr>
          <a:xfrm>
            <a:off x="11068030" y="2744806"/>
            <a:ext cx="3770635" cy="6021824"/>
            <a:chOff x="11538538" y="532185"/>
            <a:chExt cx="3770635" cy="6021824"/>
          </a:xfrm>
        </p:grpSpPr>
        <p:grpSp>
          <p:nvGrpSpPr>
            <p:cNvPr id="3" name="Group 2">
              <a:extLst>
                <a:ext uri="{FF2B5EF4-FFF2-40B4-BE49-F238E27FC236}">
                  <a16:creationId xmlns:a16="http://schemas.microsoft.com/office/drawing/2014/main" id="{658155E2-2D05-1AF5-4434-DF6D57DAAD0A}"/>
                </a:ext>
              </a:extLst>
            </p:cNvPr>
            <p:cNvGrpSpPr/>
            <p:nvPr/>
          </p:nvGrpSpPr>
          <p:grpSpPr>
            <a:xfrm>
              <a:off x="11538538" y="532185"/>
              <a:ext cx="3770635" cy="6021824"/>
              <a:chOff x="13148865" y="4379712"/>
              <a:chExt cx="2049239" cy="3272700"/>
            </a:xfrm>
          </p:grpSpPr>
          <p:sp>
            <p:nvSpPr>
              <p:cNvPr id="5" name="Google Shape;217;p12">
                <a:extLst>
                  <a:ext uri="{FF2B5EF4-FFF2-40B4-BE49-F238E27FC236}">
                    <a16:creationId xmlns:a16="http://schemas.microsoft.com/office/drawing/2014/main" id="{D7295774-74CF-493C-713D-CC9A5466D9C9}"/>
                  </a:ext>
                </a:extLst>
              </p:cNvPr>
              <p:cNvSpPr/>
              <p:nvPr/>
            </p:nvSpPr>
            <p:spPr>
              <a:xfrm rot="10800000">
                <a:off x="13721581" y="4379712"/>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 name="Google Shape;227;p12">
                <a:extLst>
                  <a:ext uri="{FF2B5EF4-FFF2-40B4-BE49-F238E27FC236}">
                    <a16:creationId xmlns:a16="http://schemas.microsoft.com/office/drawing/2014/main" id="{AF70DC2D-70EB-16D8-B161-A98F7F63474F}"/>
                  </a:ext>
                </a:extLst>
              </p:cNvPr>
              <p:cNvSpPr/>
              <p:nvPr/>
            </p:nvSpPr>
            <p:spPr>
              <a:xfrm rot="-8106341">
                <a:off x="13148865" y="5483630"/>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4" name="Google Shape;219;p12">
              <a:extLst>
                <a:ext uri="{FF2B5EF4-FFF2-40B4-BE49-F238E27FC236}">
                  <a16:creationId xmlns:a16="http://schemas.microsoft.com/office/drawing/2014/main" id="{8F712C28-051D-EEC3-D047-8A3E71ECAFC9}"/>
                </a:ext>
              </a:extLst>
            </p:cNvPr>
            <p:cNvSpPr/>
            <p:nvPr/>
          </p:nvSpPr>
          <p:spPr>
            <a:xfrm rot="2693659">
              <a:off x="11647725" y="262206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7" name="Group 6">
            <a:extLst>
              <a:ext uri="{FF2B5EF4-FFF2-40B4-BE49-F238E27FC236}">
                <a16:creationId xmlns:a16="http://schemas.microsoft.com/office/drawing/2014/main" id="{BC4798B2-576E-5D77-DA91-2C6E805AA5E8}"/>
              </a:ext>
            </a:extLst>
          </p:cNvPr>
          <p:cNvGrpSpPr/>
          <p:nvPr/>
        </p:nvGrpSpPr>
        <p:grpSpPr>
          <a:xfrm>
            <a:off x="9908731" y="3194302"/>
            <a:ext cx="3405739" cy="5056812"/>
            <a:chOff x="9946562" y="910096"/>
            <a:chExt cx="3405739" cy="5056812"/>
          </a:xfrm>
        </p:grpSpPr>
        <p:sp>
          <p:nvSpPr>
            <p:cNvPr id="8" name="Google Shape;252;p13">
              <a:extLst>
                <a:ext uri="{FF2B5EF4-FFF2-40B4-BE49-F238E27FC236}">
                  <a16:creationId xmlns:a16="http://schemas.microsoft.com/office/drawing/2014/main" id="{BBB3769F-163B-1DD0-6CF0-B5EC10C45E30}"/>
                </a:ext>
              </a:extLst>
            </p:cNvPr>
            <p:cNvSpPr/>
            <p:nvPr/>
          </p:nvSpPr>
          <p:spPr>
            <a:xfrm rot="2693659">
              <a:off x="11446414" y="2521270"/>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9" name="Google Shape;253;p13">
              <a:extLst>
                <a:ext uri="{FF2B5EF4-FFF2-40B4-BE49-F238E27FC236}">
                  <a16:creationId xmlns:a16="http://schemas.microsoft.com/office/drawing/2014/main" id="{17E56AF3-BA62-B83D-02F6-D70BEAB2860C}"/>
                </a:ext>
              </a:extLst>
            </p:cNvPr>
            <p:cNvGrpSpPr/>
            <p:nvPr/>
          </p:nvGrpSpPr>
          <p:grpSpPr>
            <a:xfrm rot="10800000">
              <a:off x="9946562" y="910096"/>
              <a:ext cx="3405739" cy="5056812"/>
              <a:chOff x="359166" y="0"/>
              <a:chExt cx="3405737" cy="5056812"/>
            </a:xfrm>
          </p:grpSpPr>
          <p:sp>
            <p:nvSpPr>
              <p:cNvPr id="10" name="Google Shape;254;p13">
                <a:extLst>
                  <a:ext uri="{FF2B5EF4-FFF2-40B4-BE49-F238E27FC236}">
                    <a16:creationId xmlns:a16="http://schemas.microsoft.com/office/drawing/2014/main" id="{48C71961-177E-988D-62CC-7FFA57D30D16}"/>
                  </a:ext>
                </a:extLst>
              </p:cNvPr>
              <p:cNvSpPr/>
              <p:nvPr/>
            </p:nvSpPr>
            <p:spPr>
              <a:xfrm>
                <a:off x="1234852" y="0"/>
                <a:ext cx="2530051" cy="5056812"/>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1" name="Google Shape;255;p13">
                <a:extLst>
                  <a:ext uri="{FF2B5EF4-FFF2-40B4-BE49-F238E27FC236}">
                    <a16:creationId xmlns:a16="http://schemas.microsoft.com/office/drawing/2014/main" id="{73ED141D-4540-8B44-707F-6B94A31C9706}"/>
                  </a:ext>
                </a:extLst>
              </p:cNvPr>
              <p:cNvSpPr/>
              <p:nvPr/>
            </p:nvSpPr>
            <p:spPr>
              <a:xfrm rot="13493659">
                <a:off x="359166" y="1660946"/>
                <a:ext cx="1735349" cy="1734688"/>
              </a:xfrm>
              <a:custGeom>
                <a:avLst/>
                <a:gdLst/>
                <a:ahLst/>
                <a:cxnLst/>
                <a:rect l="l" t="t" r="r" b="b"/>
                <a:pathLst>
                  <a:path w="21600" h="21600" extrusionOk="0">
                    <a:moveTo>
                      <a:pt x="1116" y="0"/>
                    </a:moveTo>
                    <a:lnTo>
                      <a:pt x="0" y="21600"/>
                    </a:lnTo>
                    <a:lnTo>
                      <a:pt x="21600" y="20484"/>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sp>
        <p:nvSpPr>
          <p:cNvPr id="12" name="Google Shape;217;p12">
            <a:extLst>
              <a:ext uri="{FF2B5EF4-FFF2-40B4-BE49-F238E27FC236}">
                <a16:creationId xmlns:a16="http://schemas.microsoft.com/office/drawing/2014/main" id="{F4156C63-AB0E-A84C-4FA8-52EEC1FD4AD8}"/>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3" name="Google Shape;218;p12">
            <a:extLst>
              <a:ext uri="{FF2B5EF4-FFF2-40B4-BE49-F238E27FC236}">
                <a16:creationId xmlns:a16="http://schemas.microsoft.com/office/drawing/2014/main" id="{E2279F62-2A24-61C1-84F4-FB1723FAAEF2}"/>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4" name="Google Shape;217;p12">
            <a:extLst>
              <a:ext uri="{FF2B5EF4-FFF2-40B4-BE49-F238E27FC236}">
                <a16:creationId xmlns:a16="http://schemas.microsoft.com/office/drawing/2014/main" id="{5BF0118F-E7F2-E686-4D02-FCDB57B73704}"/>
              </a:ext>
            </a:extLst>
          </p:cNvPr>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5" name="Google Shape;218;p12">
            <a:extLst>
              <a:ext uri="{FF2B5EF4-FFF2-40B4-BE49-F238E27FC236}">
                <a16:creationId xmlns:a16="http://schemas.microsoft.com/office/drawing/2014/main" id="{4387E496-6713-AC45-1D21-707AD8049F1D}"/>
              </a:ext>
            </a:extLst>
          </p:cNvPr>
          <p:cNvSpPr/>
          <p:nvPr/>
        </p:nvSpPr>
        <p:spPr>
          <a:xfrm rot="10800000">
            <a:off x="9394166"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6" name="Google Shape;219;p12">
            <a:extLst>
              <a:ext uri="{FF2B5EF4-FFF2-40B4-BE49-F238E27FC236}">
                <a16:creationId xmlns:a16="http://schemas.microsoft.com/office/drawing/2014/main" id="{ECFECC8A-34ED-997B-1221-199DCE0E4CDF}"/>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 name="Google Shape;220;p12">
            <a:extLst>
              <a:ext uri="{FF2B5EF4-FFF2-40B4-BE49-F238E27FC236}">
                <a16:creationId xmlns:a16="http://schemas.microsoft.com/office/drawing/2014/main" id="{F28D799A-A231-642A-4232-66D06FEA027C}"/>
              </a:ext>
            </a:extLst>
          </p:cNvPr>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 name="Google Shape;223;p12">
            <a:extLst>
              <a:ext uri="{FF2B5EF4-FFF2-40B4-BE49-F238E27FC236}">
                <a16:creationId xmlns:a16="http://schemas.microsoft.com/office/drawing/2014/main" id="{F01B5B21-A870-01CC-F8DB-1F3F68214F97}"/>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19" name="Google Shape;225;p12">
            <a:extLst>
              <a:ext uri="{FF2B5EF4-FFF2-40B4-BE49-F238E27FC236}">
                <a16:creationId xmlns:a16="http://schemas.microsoft.com/office/drawing/2014/main" id="{52BDA74E-897C-2F08-9971-873A91DD75F5}"/>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0" name="Google Shape;227;p12">
            <a:extLst>
              <a:ext uri="{FF2B5EF4-FFF2-40B4-BE49-F238E27FC236}">
                <a16:creationId xmlns:a16="http://schemas.microsoft.com/office/drawing/2014/main" id="{A0230051-F940-756C-7227-0E3ECEB616AE}"/>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229;p12">
            <a:extLst>
              <a:ext uri="{FF2B5EF4-FFF2-40B4-BE49-F238E27FC236}">
                <a16:creationId xmlns:a16="http://schemas.microsoft.com/office/drawing/2014/main" id="{A76A70AE-A606-B71D-8FBA-3D785058834F}"/>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2" name="Google Shape;231;p12">
            <a:extLst>
              <a:ext uri="{FF2B5EF4-FFF2-40B4-BE49-F238E27FC236}">
                <a16:creationId xmlns:a16="http://schemas.microsoft.com/office/drawing/2014/main" id="{8B29F17A-AB4B-C016-7486-926EA4FC752D}"/>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23" name="Google Shape;233;p12">
            <a:extLst>
              <a:ext uri="{FF2B5EF4-FFF2-40B4-BE49-F238E27FC236}">
                <a16:creationId xmlns:a16="http://schemas.microsoft.com/office/drawing/2014/main" id="{AA360F1A-EC7C-317D-4699-CD95999D5A03}"/>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34;p12">
            <a:extLst>
              <a:ext uri="{FF2B5EF4-FFF2-40B4-BE49-F238E27FC236}">
                <a16:creationId xmlns:a16="http://schemas.microsoft.com/office/drawing/2014/main" id="{D41D5597-A458-7AD1-B79F-F859131C0704}"/>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25" name="Google Shape;219;p12">
            <a:extLst>
              <a:ext uri="{FF2B5EF4-FFF2-40B4-BE49-F238E27FC236}">
                <a16:creationId xmlns:a16="http://schemas.microsoft.com/office/drawing/2014/main" id="{FBE51CE1-117A-13C8-5B34-49186695F82A}"/>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19;p12">
            <a:extLst>
              <a:ext uri="{FF2B5EF4-FFF2-40B4-BE49-F238E27FC236}">
                <a16:creationId xmlns:a16="http://schemas.microsoft.com/office/drawing/2014/main" id="{E522FFB4-DD7C-41B1-FFF1-323CC0E64448}"/>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 name="Google Shape;220;p12">
            <a:extLst>
              <a:ext uri="{FF2B5EF4-FFF2-40B4-BE49-F238E27FC236}">
                <a16:creationId xmlns:a16="http://schemas.microsoft.com/office/drawing/2014/main" id="{62C24F59-1A0B-2709-5743-281B9CB2C15B}"/>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549939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 name="Google Shape;227;p12">
            <a:extLst>
              <a:ext uri="{FF2B5EF4-FFF2-40B4-BE49-F238E27FC236}">
                <a16:creationId xmlns:a16="http://schemas.microsoft.com/office/drawing/2014/main" id="{453122E4-4E6B-2D82-7F50-23D0144A33DC}"/>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 name="Google Shape;233;p12">
            <a:extLst>
              <a:ext uri="{FF2B5EF4-FFF2-40B4-BE49-F238E27FC236}">
                <a16:creationId xmlns:a16="http://schemas.microsoft.com/office/drawing/2014/main" id="{ADD51C2B-EB9C-8D01-D9F7-D0D8847AA6E3}"/>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9" name="Google Shape;239;p13"/>
          <p:cNvSpPr txBox="1"/>
          <p:nvPr/>
        </p:nvSpPr>
        <p:spPr>
          <a:xfrm>
            <a:off x="3432924" y="6284800"/>
            <a:ext cx="27957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Accuracy</a:t>
            </a:r>
            <a:endParaRPr/>
          </a:p>
        </p:txBody>
      </p:sp>
      <p:cxnSp>
        <p:nvCxnSpPr>
          <p:cNvPr id="240" name="Google Shape;240;p13"/>
          <p:cNvCxnSpPr/>
          <p:nvPr/>
        </p:nvCxnSpPr>
        <p:spPr>
          <a:xfrm>
            <a:off x="9969520" y="7043023"/>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241" name="Google Shape;241;p13"/>
          <p:cNvSpPr txBox="1"/>
          <p:nvPr/>
        </p:nvSpPr>
        <p:spPr>
          <a:xfrm>
            <a:off x="17823525" y="11223175"/>
            <a:ext cx="3005400" cy="687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“Everything”</a:t>
            </a:r>
            <a:endParaRPr/>
          </a:p>
        </p:txBody>
      </p:sp>
      <p:sp>
        <p:nvSpPr>
          <p:cNvPr id="242" name="Google Shape;242;p13"/>
          <p:cNvSpPr txBox="1"/>
          <p:nvPr/>
        </p:nvSpPr>
        <p:spPr>
          <a:xfrm>
            <a:off x="15863270" y="798756"/>
            <a:ext cx="7177034" cy="5488682"/>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 </a:t>
            </a:r>
            <a:endParaRPr dirty="0"/>
          </a:p>
          <a:p>
            <a:pPr marL="0" marR="0" lvl="0" indent="0" algn="ctr" rtl="0">
              <a:lnSpc>
                <a:spcPct val="100000"/>
              </a:lnSpc>
              <a:spcBef>
                <a:spcPts val="0"/>
              </a:spcBef>
              <a:spcAft>
                <a:spcPts val="0"/>
              </a:spcAft>
              <a:buClr>
                <a:srgbClr val="000000"/>
              </a:buClr>
              <a:buSzPts val="3800"/>
              <a:buFont typeface="Helvetica Neue"/>
              <a:buNone/>
            </a:pPr>
            <a:endParaRPr sz="38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800"/>
              <a:buFont typeface="Helvetica Neue"/>
              <a:buNone/>
            </a:pPr>
            <a:r>
              <a:rPr lang="en-US" sz="3800" b="0" i="1" u="none" strike="noStrike" cap="none" dirty="0">
                <a:solidFill>
                  <a:srgbClr val="000000"/>
                </a:solidFill>
                <a:latin typeface="Helvetica Neue"/>
                <a:ea typeface="Helvetica Neue"/>
                <a:cs typeface="Helvetica Neue"/>
                <a:sym typeface="Helvetica Neue"/>
              </a:rPr>
              <a:t>and </a:t>
            </a:r>
            <a:endParaRPr dirty="0"/>
          </a:p>
          <a:p>
            <a:pPr marL="0" marR="0" lvl="0" indent="0" algn="ctr" rtl="0">
              <a:lnSpc>
                <a:spcPct val="100000"/>
              </a:lnSpc>
              <a:spcBef>
                <a:spcPts val="0"/>
              </a:spcBef>
              <a:spcAft>
                <a:spcPts val="0"/>
              </a:spcAft>
              <a:buClr>
                <a:srgbClr val="000000"/>
              </a:buClr>
              <a:buSzPts val="3800"/>
              <a:buFont typeface="Helvetica Neue"/>
              <a:buNone/>
            </a:pPr>
            <a:endParaRPr sz="3800" b="0" i="1" u="none" strike="noStrike" cap="none" dirty="0">
              <a:solidFill>
                <a:srgbClr val="000000"/>
              </a:solidFill>
              <a:latin typeface="Helvetica Neue"/>
              <a:ea typeface="Helvetica Neue"/>
              <a:cs typeface="Helvetica Neue"/>
              <a:sym typeface="Helvetica Neue"/>
            </a:endParaRPr>
          </a:p>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00AA8D"/>
                </a:solidFill>
                <a:latin typeface="Helvetica Neue"/>
                <a:ea typeface="Helvetica Neue"/>
                <a:cs typeface="Helvetica Neue"/>
                <a:sym typeface="Helvetica Neue"/>
              </a:rPr>
              <a:t>negative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00AA8D"/>
                </a:solidFill>
                <a:latin typeface="Helvetica Neue"/>
                <a:ea typeface="Helvetica Neue"/>
                <a:cs typeface="Helvetica Neue"/>
                <a:sym typeface="Helvetica Neue"/>
              </a:rPr>
              <a:t>negative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43" name="Google Shape;243;p13"/>
          <p:cNvSpPr txBox="1"/>
          <p:nvPr/>
        </p:nvSpPr>
        <p:spPr>
          <a:xfrm>
            <a:off x="2014050" y="7082250"/>
            <a:ext cx="57045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244" name="Google Shape;244;p13"/>
          <p:cNvSpPr txBox="1">
            <a:spLocks noGrp="1"/>
          </p:cNvSpPr>
          <p:nvPr>
            <p:ph type="sldNum" idx="12"/>
          </p:nvPr>
        </p:nvSpPr>
        <p:spPr>
          <a:xfrm>
            <a:off x="11058964"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13</a:t>
            </a:fld>
            <a:endParaRPr/>
          </a:p>
        </p:txBody>
      </p:sp>
      <p:sp>
        <p:nvSpPr>
          <p:cNvPr id="245" name="Google Shape;245;p13"/>
          <p:cNvSpPr/>
          <p:nvPr/>
        </p:nvSpPr>
        <p:spPr>
          <a:xfrm rot="10800000">
            <a:off x="12433457" y="7757448"/>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46" name="Google Shape;246;p13"/>
          <p:cNvSpPr/>
          <p:nvPr/>
        </p:nvSpPr>
        <p:spPr>
          <a:xfrm rot="10800000">
            <a:off x="9678780" y="7757448"/>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47" name="Google Shape;247;p13"/>
          <p:cNvSpPr/>
          <p:nvPr/>
        </p:nvSpPr>
        <p:spPr>
          <a:xfrm rot="2693659">
            <a:off x="11626097" y="10089523"/>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8" name="Google Shape;248;p13"/>
          <p:cNvSpPr/>
          <p:nvPr/>
        </p:nvSpPr>
        <p:spPr>
          <a:xfrm rot="2693659">
            <a:off x="11628763" y="10093324"/>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1" name="Group 10">
            <a:extLst>
              <a:ext uri="{FF2B5EF4-FFF2-40B4-BE49-F238E27FC236}">
                <a16:creationId xmlns:a16="http://schemas.microsoft.com/office/drawing/2014/main" id="{71793BF7-B7C5-B7B2-80F4-4B12ED552E40}"/>
              </a:ext>
            </a:extLst>
          </p:cNvPr>
          <p:cNvGrpSpPr/>
          <p:nvPr/>
        </p:nvGrpSpPr>
        <p:grpSpPr>
          <a:xfrm>
            <a:off x="11538538" y="532185"/>
            <a:ext cx="3770635" cy="6021824"/>
            <a:chOff x="11538538" y="532185"/>
            <a:chExt cx="3770635" cy="6021824"/>
          </a:xfrm>
        </p:grpSpPr>
        <p:grpSp>
          <p:nvGrpSpPr>
            <p:cNvPr id="10" name="Group 9">
              <a:extLst>
                <a:ext uri="{FF2B5EF4-FFF2-40B4-BE49-F238E27FC236}">
                  <a16:creationId xmlns:a16="http://schemas.microsoft.com/office/drawing/2014/main" id="{607A28E3-F4CC-5740-A0BA-5EDA62B7ED5C}"/>
                </a:ext>
              </a:extLst>
            </p:cNvPr>
            <p:cNvGrpSpPr/>
            <p:nvPr/>
          </p:nvGrpSpPr>
          <p:grpSpPr>
            <a:xfrm>
              <a:off x="11538538" y="532185"/>
              <a:ext cx="3770635" cy="6021824"/>
              <a:chOff x="13148865" y="4379712"/>
              <a:chExt cx="2049239" cy="3272700"/>
            </a:xfrm>
          </p:grpSpPr>
          <p:sp>
            <p:nvSpPr>
              <p:cNvPr id="8" name="Google Shape;217;p12">
                <a:extLst>
                  <a:ext uri="{FF2B5EF4-FFF2-40B4-BE49-F238E27FC236}">
                    <a16:creationId xmlns:a16="http://schemas.microsoft.com/office/drawing/2014/main" id="{4DFF092A-603D-2C66-B317-CF4EA5CB8A17}"/>
                  </a:ext>
                </a:extLst>
              </p:cNvPr>
              <p:cNvSpPr/>
              <p:nvPr/>
            </p:nvSpPr>
            <p:spPr>
              <a:xfrm rot="10800000">
                <a:off x="13721581" y="4379712"/>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9" name="Google Shape;227;p12">
                <a:extLst>
                  <a:ext uri="{FF2B5EF4-FFF2-40B4-BE49-F238E27FC236}">
                    <a16:creationId xmlns:a16="http://schemas.microsoft.com/office/drawing/2014/main" id="{E2ABD511-207D-C342-C36C-C1B02C3C0AD9}"/>
                  </a:ext>
                </a:extLst>
              </p:cNvPr>
              <p:cNvSpPr/>
              <p:nvPr/>
            </p:nvSpPr>
            <p:spPr>
              <a:xfrm rot="-8106341">
                <a:off x="13148865" y="5483630"/>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 name="Google Shape;219;p12">
              <a:extLst>
                <a:ext uri="{FF2B5EF4-FFF2-40B4-BE49-F238E27FC236}">
                  <a16:creationId xmlns:a16="http://schemas.microsoft.com/office/drawing/2014/main" id="{6DD914CD-885F-B3FD-45BC-A1DE4C11C35A}"/>
                </a:ext>
              </a:extLst>
            </p:cNvPr>
            <p:cNvSpPr/>
            <p:nvPr/>
          </p:nvSpPr>
          <p:spPr>
            <a:xfrm rot="2693659">
              <a:off x="11647725" y="262206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8" name="Group 27">
            <a:extLst>
              <a:ext uri="{FF2B5EF4-FFF2-40B4-BE49-F238E27FC236}">
                <a16:creationId xmlns:a16="http://schemas.microsoft.com/office/drawing/2014/main" id="{46149D5C-BD0C-AA87-7DA1-EB5326F4DA4A}"/>
              </a:ext>
            </a:extLst>
          </p:cNvPr>
          <p:cNvGrpSpPr/>
          <p:nvPr/>
        </p:nvGrpSpPr>
        <p:grpSpPr>
          <a:xfrm rot="10800000">
            <a:off x="11285615" y="4849482"/>
            <a:ext cx="1842066" cy="1842067"/>
            <a:chOff x="12077211" y="7547750"/>
            <a:chExt cx="1842066" cy="1842067"/>
          </a:xfrm>
        </p:grpSpPr>
        <p:sp>
          <p:nvSpPr>
            <p:cNvPr id="25" name="Google Shape;290;p15">
              <a:extLst>
                <a:ext uri="{FF2B5EF4-FFF2-40B4-BE49-F238E27FC236}">
                  <a16:creationId xmlns:a16="http://schemas.microsoft.com/office/drawing/2014/main" id="{EBC2999D-C746-A4C8-D4C7-DB3642398189}"/>
                </a:ext>
              </a:extLst>
            </p:cNvPr>
            <p:cNvSpPr/>
            <p:nvPr/>
          </p:nvSpPr>
          <p:spPr>
            <a:xfrm rot="-8106341">
              <a:off x="12092592" y="7556767"/>
              <a:ext cx="1824032"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91;p15">
              <a:extLst>
                <a:ext uri="{FF2B5EF4-FFF2-40B4-BE49-F238E27FC236}">
                  <a16:creationId xmlns:a16="http://schemas.microsoft.com/office/drawing/2014/main" id="{42223A4E-801D-5AF6-7986-05B2AFF5CC44}"/>
                </a:ext>
              </a:extLst>
            </p:cNvPr>
            <p:cNvSpPr/>
            <p:nvPr/>
          </p:nvSpPr>
          <p:spPr>
            <a:xfrm rot="-8106341">
              <a:off x="12077211" y="7547750"/>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 name="Google Shape;292;p15">
              <a:extLst>
                <a:ext uri="{FF2B5EF4-FFF2-40B4-BE49-F238E27FC236}">
                  <a16:creationId xmlns:a16="http://schemas.microsoft.com/office/drawing/2014/main" id="{4EED448E-89F9-424A-BFEF-8E9F82458BD9}"/>
                </a:ext>
              </a:extLst>
            </p:cNvPr>
            <p:cNvSpPr/>
            <p:nvPr/>
          </p:nvSpPr>
          <p:spPr>
            <a:xfrm rot="-8106341">
              <a:off x="12082146" y="7551550"/>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14</a:t>
            </a:fld>
            <a:endParaRPr dirty="0"/>
          </a:p>
        </p:txBody>
      </p:sp>
      <p:sp>
        <p:nvSpPr>
          <p:cNvPr id="2" name="Google Shape;260;p14">
            <a:extLst>
              <a:ext uri="{FF2B5EF4-FFF2-40B4-BE49-F238E27FC236}">
                <a16:creationId xmlns:a16="http://schemas.microsoft.com/office/drawing/2014/main" id="{1E14B2AB-747F-B21E-FE53-5BC2F8C93193}"/>
              </a:ext>
            </a:extLst>
          </p:cNvPr>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3" name="Google Shape;261;p14">
            <a:extLst>
              <a:ext uri="{FF2B5EF4-FFF2-40B4-BE49-F238E27FC236}">
                <a16:creationId xmlns:a16="http://schemas.microsoft.com/office/drawing/2014/main" id="{D87E2332-D252-E669-0778-51700C35DAFD}"/>
              </a:ext>
            </a:extLst>
          </p:cNvPr>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9" name="Google Shape;217;p12">
            <a:extLst>
              <a:ext uri="{FF2B5EF4-FFF2-40B4-BE49-F238E27FC236}">
                <a16:creationId xmlns:a16="http://schemas.microsoft.com/office/drawing/2014/main" id="{C35D6FC2-4616-9AD6-C44E-2CF0AD9EDF3C}"/>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0" name="Google Shape;218;p12">
            <a:extLst>
              <a:ext uri="{FF2B5EF4-FFF2-40B4-BE49-F238E27FC236}">
                <a16:creationId xmlns:a16="http://schemas.microsoft.com/office/drawing/2014/main" id="{E8C9DA1E-94B3-78D9-2DC7-2F74E9AF1576}"/>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1" name="Google Shape;217;p12">
            <a:extLst>
              <a:ext uri="{FF2B5EF4-FFF2-40B4-BE49-F238E27FC236}">
                <a16:creationId xmlns:a16="http://schemas.microsoft.com/office/drawing/2014/main" id="{01C9D1EC-604F-A8B8-838E-B9E1ACE911FF}"/>
              </a:ext>
            </a:extLst>
          </p:cNvPr>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2" name="Google Shape;218;p12">
            <a:extLst>
              <a:ext uri="{FF2B5EF4-FFF2-40B4-BE49-F238E27FC236}">
                <a16:creationId xmlns:a16="http://schemas.microsoft.com/office/drawing/2014/main" id="{A17F7BE1-A2A7-2940-4FE2-732945673B3E}"/>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3" name="Google Shape;219;p12">
            <a:extLst>
              <a:ext uri="{FF2B5EF4-FFF2-40B4-BE49-F238E27FC236}">
                <a16:creationId xmlns:a16="http://schemas.microsoft.com/office/drawing/2014/main" id="{644A1CBE-DD70-016D-D6B5-2AB936700399}"/>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220;p12">
            <a:extLst>
              <a:ext uri="{FF2B5EF4-FFF2-40B4-BE49-F238E27FC236}">
                <a16:creationId xmlns:a16="http://schemas.microsoft.com/office/drawing/2014/main" id="{2C6AF467-244F-0D80-3400-4BFD969B32E7}"/>
              </a:ext>
            </a:extLst>
          </p:cNvPr>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 name="Google Shape;223;p12">
            <a:extLst>
              <a:ext uri="{FF2B5EF4-FFF2-40B4-BE49-F238E27FC236}">
                <a16:creationId xmlns:a16="http://schemas.microsoft.com/office/drawing/2014/main" id="{0C0A46A7-92F4-D1D1-2893-A07B38C22A8E}"/>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16" name="Google Shape;225;p12">
            <a:extLst>
              <a:ext uri="{FF2B5EF4-FFF2-40B4-BE49-F238E27FC236}">
                <a16:creationId xmlns:a16="http://schemas.microsoft.com/office/drawing/2014/main" id="{134B199A-B196-C54E-043C-6ED97978E32C}"/>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17" name="Google Shape;227;p12">
            <a:extLst>
              <a:ext uri="{FF2B5EF4-FFF2-40B4-BE49-F238E27FC236}">
                <a16:creationId xmlns:a16="http://schemas.microsoft.com/office/drawing/2014/main" id="{821E9C99-CB46-B1E9-419B-8C596B7CF38A}"/>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 name="Google Shape;229;p12">
            <a:extLst>
              <a:ext uri="{FF2B5EF4-FFF2-40B4-BE49-F238E27FC236}">
                <a16:creationId xmlns:a16="http://schemas.microsoft.com/office/drawing/2014/main" id="{55E2DB0A-D2D1-5689-28AB-5F74F6A2C85A}"/>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19" name="Google Shape;231;p12">
            <a:extLst>
              <a:ext uri="{FF2B5EF4-FFF2-40B4-BE49-F238E27FC236}">
                <a16:creationId xmlns:a16="http://schemas.microsoft.com/office/drawing/2014/main" id="{4AFA72BA-0352-9140-A823-630CD8127134}"/>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20" name="Google Shape;233;p12">
            <a:extLst>
              <a:ext uri="{FF2B5EF4-FFF2-40B4-BE49-F238E27FC236}">
                <a16:creationId xmlns:a16="http://schemas.microsoft.com/office/drawing/2014/main" id="{586D9092-55C8-6F3A-0072-AB740A0CB002}"/>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234;p12">
            <a:extLst>
              <a:ext uri="{FF2B5EF4-FFF2-40B4-BE49-F238E27FC236}">
                <a16:creationId xmlns:a16="http://schemas.microsoft.com/office/drawing/2014/main" id="{37973684-366C-B20B-0626-14372B825EF8}"/>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22" name="Google Shape;219;p12">
            <a:extLst>
              <a:ext uri="{FF2B5EF4-FFF2-40B4-BE49-F238E27FC236}">
                <a16:creationId xmlns:a16="http://schemas.microsoft.com/office/drawing/2014/main" id="{34A55E6C-CDD7-FA4C-B51F-92D4B8A87269}"/>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219;p12">
            <a:extLst>
              <a:ext uri="{FF2B5EF4-FFF2-40B4-BE49-F238E27FC236}">
                <a16:creationId xmlns:a16="http://schemas.microsoft.com/office/drawing/2014/main" id="{04785A63-FD07-4897-2183-E09A58B6EE31}"/>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20;p12">
            <a:extLst>
              <a:ext uri="{FF2B5EF4-FFF2-40B4-BE49-F238E27FC236}">
                <a16:creationId xmlns:a16="http://schemas.microsoft.com/office/drawing/2014/main" id="{46F23E25-E056-19C3-F4B0-CC272780816F}"/>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12916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txBox="1"/>
          <p:nvPr/>
        </p:nvSpPr>
        <p:spPr>
          <a:xfrm>
            <a:off x="2294500" y="6540600"/>
            <a:ext cx="2340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cxnSp>
        <p:nvCxnSpPr>
          <p:cNvPr id="287" name="Google Shape;287;p15"/>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288" name="Google Shape;288;p15"/>
          <p:cNvSpPr txBox="1"/>
          <p:nvPr/>
        </p:nvSpPr>
        <p:spPr>
          <a:xfrm>
            <a:off x="16263333" y="7993784"/>
            <a:ext cx="4783717" cy="1302921"/>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“All selected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 </a:t>
            </a:r>
            <a:r>
              <a:rPr lang="en-US" sz="3800" i="0" strike="noStrike" cap="none" dirty="0">
                <a:solidFill>
                  <a:srgbClr val="000000"/>
                </a:solidFill>
                <a:latin typeface="Helvetica Neue"/>
                <a:ea typeface="Helvetica Neue"/>
                <a:cs typeface="Helvetica Neue"/>
                <a:sym typeface="Helvetica Neue"/>
              </a:rPr>
              <a:t>by the model</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89" name="Google Shape;289;p15"/>
          <p:cNvSpPr txBox="1"/>
          <p:nvPr/>
        </p:nvSpPr>
        <p:spPr>
          <a:xfrm>
            <a:off x="15596604" y="2332023"/>
            <a:ext cx="6117176" cy="1887696"/>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93" name="Google Shape;293;p15"/>
          <p:cNvSpPr txBox="1"/>
          <p:nvPr/>
        </p:nvSpPr>
        <p:spPr>
          <a:xfrm>
            <a:off x="698818" y="7802973"/>
            <a:ext cx="5783308"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294" name="Google Shape;294;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15</a:t>
            </a:fld>
            <a:endParaRPr/>
          </a:p>
        </p:txBody>
      </p:sp>
      <p:grpSp>
        <p:nvGrpSpPr>
          <p:cNvPr id="2" name="Group 1">
            <a:extLst>
              <a:ext uri="{FF2B5EF4-FFF2-40B4-BE49-F238E27FC236}">
                <a16:creationId xmlns:a16="http://schemas.microsoft.com/office/drawing/2014/main" id="{9A3DFBB4-AED7-AE20-922B-ADB4444577F9}"/>
              </a:ext>
            </a:extLst>
          </p:cNvPr>
          <p:cNvGrpSpPr/>
          <p:nvPr/>
        </p:nvGrpSpPr>
        <p:grpSpPr>
          <a:xfrm rot="10800000">
            <a:off x="11958694" y="7551141"/>
            <a:ext cx="1842066" cy="1842067"/>
            <a:chOff x="12077211" y="7547750"/>
            <a:chExt cx="1842066" cy="1842067"/>
          </a:xfrm>
        </p:grpSpPr>
        <p:sp>
          <p:nvSpPr>
            <p:cNvPr id="3" name="Google Shape;290;p15">
              <a:extLst>
                <a:ext uri="{FF2B5EF4-FFF2-40B4-BE49-F238E27FC236}">
                  <a16:creationId xmlns:a16="http://schemas.microsoft.com/office/drawing/2014/main" id="{19AA15E3-8777-B93D-676D-B5F640DC4B42}"/>
                </a:ext>
              </a:extLst>
            </p:cNvPr>
            <p:cNvSpPr/>
            <p:nvPr/>
          </p:nvSpPr>
          <p:spPr>
            <a:xfrm rot="-8106341">
              <a:off x="12092592" y="7556767"/>
              <a:ext cx="1824032"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291;p15">
              <a:extLst>
                <a:ext uri="{FF2B5EF4-FFF2-40B4-BE49-F238E27FC236}">
                  <a16:creationId xmlns:a16="http://schemas.microsoft.com/office/drawing/2014/main" id="{B77D57FC-00E1-9BD5-9605-682A3A959107}"/>
                </a:ext>
              </a:extLst>
            </p:cNvPr>
            <p:cNvSpPr/>
            <p:nvPr/>
          </p:nvSpPr>
          <p:spPr>
            <a:xfrm rot="-8106341">
              <a:off x="12077211" y="7547750"/>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292;p15">
              <a:extLst>
                <a:ext uri="{FF2B5EF4-FFF2-40B4-BE49-F238E27FC236}">
                  <a16:creationId xmlns:a16="http://schemas.microsoft.com/office/drawing/2014/main" id="{8C42EEC0-11D4-6E2B-92F9-96171DA425C4}"/>
                </a:ext>
              </a:extLst>
            </p:cNvPr>
            <p:cNvSpPr/>
            <p:nvPr/>
          </p:nvSpPr>
          <p:spPr>
            <a:xfrm rot="-8106341">
              <a:off x="12082146" y="7551550"/>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 name="Google Shape;219;p12">
            <a:extLst>
              <a:ext uri="{FF2B5EF4-FFF2-40B4-BE49-F238E27FC236}">
                <a16:creationId xmlns:a16="http://schemas.microsoft.com/office/drawing/2014/main" id="{E2EE57F9-31B4-2CB2-F2DB-D40B5C738993}"/>
              </a:ext>
            </a:extLst>
          </p:cNvPr>
          <p:cNvSpPr/>
          <p:nvPr/>
        </p:nvSpPr>
        <p:spPr>
          <a:xfrm rot="2693659">
            <a:off x="11965082" y="323452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16</a:t>
            </a:fld>
            <a:endParaRPr dirty="0"/>
          </a:p>
        </p:txBody>
      </p:sp>
      <p:sp>
        <p:nvSpPr>
          <p:cNvPr id="2" name="Google Shape;299;g2578cf8e607_0_8">
            <a:extLst>
              <a:ext uri="{FF2B5EF4-FFF2-40B4-BE49-F238E27FC236}">
                <a16:creationId xmlns:a16="http://schemas.microsoft.com/office/drawing/2014/main" id="{20128CB8-579E-0534-DE60-5FF446570EE4}"/>
              </a:ext>
            </a:extLst>
          </p:cNvPr>
          <p:cNvSpPr txBox="1"/>
          <p:nvPr/>
        </p:nvSpPr>
        <p:spPr>
          <a:xfrm>
            <a:off x="10833976" y="11140175"/>
            <a:ext cx="23229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3" name="Google Shape;300;g2578cf8e607_0_8">
            <a:extLst>
              <a:ext uri="{FF2B5EF4-FFF2-40B4-BE49-F238E27FC236}">
                <a16:creationId xmlns:a16="http://schemas.microsoft.com/office/drawing/2014/main" id="{945A25F5-86F0-9595-49C4-41CC997CB608}"/>
              </a:ext>
            </a:extLst>
          </p:cNvPr>
          <p:cNvSpPr txBox="1"/>
          <p:nvPr/>
        </p:nvSpPr>
        <p:spPr>
          <a:xfrm>
            <a:off x="9220607" y="11820874"/>
            <a:ext cx="57834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4" name="Google Shape;320;g2578cf8e607_0_8">
            <a:extLst>
              <a:ext uri="{FF2B5EF4-FFF2-40B4-BE49-F238E27FC236}">
                <a16:creationId xmlns:a16="http://schemas.microsoft.com/office/drawing/2014/main" id="{7FB594E2-E16A-5757-EE2C-0955F269E2D8}"/>
              </a:ext>
            </a:extLst>
          </p:cNvPr>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5" name="Google Shape;321;g2578cf8e607_0_8">
            <a:extLst>
              <a:ext uri="{FF2B5EF4-FFF2-40B4-BE49-F238E27FC236}">
                <a16:creationId xmlns:a16="http://schemas.microsoft.com/office/drawing/2014/main" id="{F91ECDDC-B7F2-48FA-2151-1CD0640FB4E7}"/>
              </a:ext>
            </a:extLst>
          </p:cNvPr>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30" name="Google Shape;217;p12">
            <a:extLst>
              <a:ext uri="{FF2B5EF4-FFF2-40B4-BE49-F238E27FC236}">
                <a16:creationId xmlns:a16="http://schemas.microsoft.com/office/drawing/2014/main" id="{C3118E39-BC84-D372-18D2-E61D880FFB1D}"/>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1" name="Google Shape;218;p12">
            <a:extLst>
              <a:ext uri="{FF2B5EF4-FFF2-40B4-BE49-F238E27FC236}">
                <a16:creationId xmlns:a16="http://schemas.microsoft.com/office/drawing/2014/main" id="{FADA3742-8F88-A3E0-52D8-A134A9803524}"/>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32" name="Google Shape;217;p12">
            <a:extLst>
              <a:ext uri="{FF2B5EF4-FFF2-40B4-BE49-F238E27FC236}">
                <a16:creationId xmlns:a16="http://schemas.microsoft.com/office/drawing/2014/main" id="{63C0CC10-DF92-0C5F-AE15-1CA43A92919F}"/>
              </a:ext>
            </a:extLst>
          </p:cNvPr>
          <p:cNvSpPr/>
          <p:nvPr/>
        </p:nvSpPr>
        <p:spPr>
          <a:xfrm rot="10800000">
            <a:off x="12248548" y="2479437"/>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3" name="Google Shape;218;p12">
            <a:extLst>
              <a:ext uri="{FF2B5EF4-FFF2-40B4-BE49-F238E27FC236}">
                <a16:creationId xmlns:a16="http://schemas.microsoft.com/office/drawing/2014/main" id="{2CCF5CDC-15CF-A7C5-303D-284F42240F39}"/>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34" name="Google Shape;219;p12">
            <a:extLst>
              <a:ext uri="{FF2B5EF4-FFF2-40B4-BE49-F238E27FC236}">
                <a16:creationId xmlns:a16="http://schemas.microsoft.com/office/drawing/2014/main" id="{BB3F8FB8-DEDE-2A35-4E27-6074C19C2727}"/>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220;p12">
            <a:extLst>
              <a:ext uri="{FF2B5EF4-FFF2-40B4-BE49-F238E27FC236}">
                <a16:creationId xmlns:a16="http://schemas.microsoft.com/office/drawing/2014/main" id="{B7FE3CD6-9B2B-1372-2A25-853D57B1694F}"/>
              </a:ext>
            </a:extLst>
          </p:cNvPr>
          <p:cNvSpPr/>
          <p:nvPr/>
        </p:nvSpPr>
        <p:spPr>
          <a:xfrm rot="2693659">
            <a:off x="11350659" y="481085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 name="Google Shape;223;p12">
            <a:extLst>
              <a:ext uri="{FF2B5EF4-FFF2-40B4-BE49-F238E27FC236}">
                <a16:creationId xmlns:a16="http://schemas.microsoft.com/office/drawing/2014/main" id="{162B556B-BC52-A90B-3714-BBCA83905257}"/>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37" name="Google Shape;225;p12">
            <a:extLst>
              <a:ext uri="{FF2B5EF4-FFF2-40B4-BE49-F238E27FC236}">
                <a16:creationId xmlns:a16="http://schemas.microsoft.com/office/drawing/2014/main" id="{C075C98B-D43F-24F6-59CA-2A0108EF9FB3}"/>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38" name="Google Shape;227;p12">
            <a:extLst>
              <a:ext uri="{FF2B5EF4-FFF2-40B4-BE49-F238E27FC236}">
                <a16:creationId xmlns:a16="http://schemas.microsoft.com/office/drawing/2014/main" id="{2A6EBFBB-F270-01F1-1508-6B3BD5BFF9DF}"/>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229;p12">
            <a:extLst>
              <a:ext uri="{FF2B5EF4-FFF2-40B4-BE49-F238E27FC236}">
                <a16:creationId xmlns:a16="http://schemas.microsoft.com/office/drawing/2014/main" id="{79F66A60-13C0-6CC3-E898-D8BB37B542F5}"/>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40" name="Google Shape;231;p12">
            <a:extLst>
              <a:ext uri="{FF2B5EF4-FFF2-40B4-BE49-F238E27FC236}">
                <a16:creationId xmlns:a16="http://schemas.microsoft.com/office/drawing/2014/main" id="{4FE799C1-67FA-7392-5EB8-BB5B1940FE62}"/>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41" name="Google Shape;233;p12">
            <a:extLst>
              <a:ext uri="{FF2B5EF4-FFF2-40B4-BE49-F238E27FC236}">
                <a16:creationId xmlns:a16="http://schemas.microsoft.com/office/drawing/2014/main" id="{4319D491-668A-E07A-87B3-C5C4D5E73A5E}"/>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234;p12">
            <a:extLst>
              <a:ext uri="{FF2B5EF4-FFF2-40B4-BE49-F238E27FC236}">
                <a16:creationId xmlns:a16="http://schemas.microsoft.com/office/drawing/2014/main" id="{EF1D3C2F-D7D4-D7ED-D606-0DB9EDE56142}"/>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43" name="Google Shape;219;p12">
            <a:extLst>
              <a:ext uri="{FF2B5EF4-FFF2-40B4-BE49-F238E27FC236}">
                <a16:creationId xmlns:a16="http://schemas.microsoft.com/office/drawing/2014/main" id="{FDE88753-9117-9D39-60DA-B3B670CB7F99}"/>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 name="Google Shape;219;p12">
            <a:extLst>
              <a:ext uri="{FF2B5EF4-FFF2-40B4-BE49-F238E27FC236}">
                <a16:creationId xmlns:a16="http://schemas.microsoft.com/office/drawing/2014/main" id="{DF26521C-7304-D191-7F0C-56CAE612CD10}"/>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 name="Google Shape;220;p12">
            <a:extLst>
              <a:ext uri="{FF2B5EF4-FFF2-40B4-BE49-F238E27FC236}">
                <a16:creationId xmlns:a16="http://schemas.microsoft.com/office/drawing/2014/main" id="{DE79DF08-763D-D7B7-9392-5A0A0A9A13D6}"/>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61160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7" name="Google Shape;327;p16"/>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328" name="Google Shape;328;p16"/>
          <p:cNvSpPr txBox="1"/>
          <p:nvPr/>
        </p:nvSpPr>
        <p:spPr>
          <a:xfrm>
            <a:off x="16478715" y="9408573"/>
            <a:ext cx="6716136" cy="718145"/>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“All cases that are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329" name="Google Shape;329;p16"/>
          <p:cNvSpPr txBox="1"/>
          <p:nvPr/>
        </p:nvSpPr>
        <p:spPr>
          <a:xfrm>
            <a:off x="16591275" y="2735443"/>
            <a:ext cx="6603576" cy="1918474"/>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330" name="Google Shape;330;p16"/>
          <p:cNvSpPr txBox="1"/>
          <p:nvPr/>
        </p:nvSpPr>
        <p:spPr>
          <a:xfrm>
            <a:off x="709109" y="7496898"/>
            <a:ext cx="6542560"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331" name="Google Shape;331;p16"/>
          <p:cNvSpPr txBox="1"/>
          <p:nvPr/>
        </p:nvSpPr>
        <p:spPr>
          <a:xfrm>
            <a:off x="2849955" y="6540596"/>
            <a:ext cx="1430021"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3" name="Google Shape;218;p12">
            <a:extLst>
              <a:ext uri="{FF2B5EF4-FFF2-40B4-BE49-F238E27FC236}">
                <a16:creationId xmlns:a16="http://schemas.microsoft.com/office/drawing/2014/main" id="{915CAC1D-4E54-82F0-BD49-FE5BDA57DDCA}"/>
              </a:ext>
            </a:extLst>
          </p:cNvPr>
          <p:cNvSpPr/>
          <p:nvPr/>
        </p:nvSpPr>
        <p:spPr>
          <a:xfrm rot="10800000">
            <a:off x="10279475" y="7175404"/>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4" name="Google Shape;219;p12">
            <a:extLst>
              <a:ext uri="{FF2B5EF4-FFF2-40B4-BE49-F238E27FC236}">
                <a16:creationId xmlns:a16="http://schemas.microsoft.com/office/drawing/2014/main" id="{9E3456B0-8F9C-B96D-218E-D0A6181B2C71}"/>
              </a:ext>
            </a:extLst>
          </p:cNvPr>
          <p:cNvSpPr/>
          <p:nvPr/>
        </p:nvSpPr>
        <p:spPr>
          <a:xfrm rot="2693659">
            <a:off x="12199613" y="9507479"/>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219;p12">
            <a:extLst>
              <a:ext uri="{FF2B5EF4-FFF2-40B4-BE49-F238E27FC236}">
                <a16:creationId xmlns:a16="http://schemas.microsoft.com/office/drawing/2014/main" id="{87E7B1F5-AED3-7266-E64B-954531D6527C}"/>
              </a:ext>
            </a:extLst>
          </p:cNvPr>
          <p:cNvSpPr/>
          <p:nvPr/>
        </p:nvSpPr>
        <p:spPr>
          <a:xfrm rot="2693659">
            <a:off x="12124584" y="2541627"/>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7"/>
          <p:cNvSpPr txBox="1"/>
          <p:nvPr/>
        </p:nvSpPr>
        <p:spPr>
          <a:xfrm>
            <a:off x="10833976" y="11140175"/>
            <a:ext cx="23229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339" name="Google Shape;339;p17"/>
          <p:cNvSpPr txBox="1"/>
          <p:nvPr/>
        </p:nvSpPr>
        <p:spPr>
          <a:xfrm>
            <a:off x="19546875" y="11140185"/>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340" name="Google Shape;340;p17"/>
          <p:cNvSpPr txBox="1"/>
          <p:nvPr/>
        </p:nvSpPr>
        <p:spPr>
          <a:xfrm>
            <a:off x="9220607" y="11820874"/>
            <a:ext cx="5783308"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341" name="Google Shape;341;p17"/>
          <p:cNvSpPr txBox="1"/>
          <p:nvPr/>
        </p:nvSpPr>
        <p:spPr>
          <a:xfrm>
            <a:off x="16990606" y="11820874"/>
            <a:ext cx="6542560"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342" name="Google Shape;342;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18</a:t>
            </a:fld>
            <a:endParaRPr/>
          </a:p>
        </p:txBody>
      </p:sp>
      <p:sp>
        <p:nvSpPr>
          <p:cNvPr id="361" name="Google Shape;361;p17"/>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362" name="Google Shape;362;p17"/>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20" name="Google Shape;217;p12">
            <a:extLst>
              <a:ext uri="{FF2B5EF4-FFF2-40B4-BE49-F238E27FC236}">
                <a16:creationId xmlns:a16="http://schemas.microsoft.com/office/drawing/2014/main" id="{D01428E1-96BC-D9B3-B3B7-9050F55D53B5}"/>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 name="Google Shape;218;p12">
            <a:extLst>
              <a:ext uri="{FF2B5EF4-FFF2-40B4-BE49-F238E27FC236}">
                <a16:creationId xmlns:a16="http://schemas.microsoft.com/office/drawing/2014/main" id="{4BB0AE80-6208-DA38-DD40-621F38B9C13C}"/>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2" name="Google Shape;217;p12">
            <a:extLst>
              <a:ext uri="{FF2B5EF4-FFF2-40B4-BE49-F238E27FC236}">
                <a16:creationId xmlns:a16="http://schemas.microsoft.com/office/drawing/2014/main" id="{8D4E1BC0-86D5-F8F8-1689-D81A988DCEDB}"/>
              </a:ext>
            </a:extLst>
          </p:cNvPr>
          <p:cNvSpPr/>
          <p:nvPr/>
        </p:nvSpPr>
        <p:spPr>
          <a:xfrm rot="10800000">
            <a:off x="12248548" y="2479437"/>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3" name="Google Shape;218;p12">
            <a:extLst>
              <a:ext uri="{FF2B5EF4-FFF2-40B4-BE49-F238E27FC236}">
                <a16:creationId xmlns:a16="http://schemas.microsoft.com/office/drawing/2014/main" id="{6B10AD94-D9C0-0D1A-E352-8E67E425E4D7}"/>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4" name="Google Shape;219;p12">
            <a:extLst>
              <a:ext uri="{FF2B5EF4-FFF2-40B4-BE49-F238E27FC236}">
                <a16:creationId xmlns:a16="http://schemas.microsoft.com/office/drawing/2014/main" id="{6219445A-D0E4-0840-DF45-BCB77E7D9E09}"/>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 name="Google Shape;220;p12">
            <a:extLst>
              <a:ext uri="{FF2B5EF4-FFF2-40B4-BE49-F238E27FC236}">
                <a16:creationId xmlns:a16="http://schemas.microsoft.com/office/drawing/2014/main" id="{A6257B45-B911-971B-6187-8D72124F55AD}"/>
              </a:ext>
            </a:extLst>
          </p:cNvPr>
          <p:cNvSpPr/>
          <p:nvPr/>
        </p:nvSpPr>
        <p:spPr>
          <a:xfrm rot="2693659">
            <a:off x="11350659" y="481085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23;p12">
            <a:extLst>
              <a:ext uri="{FF2B5EF4-FFF2-40B4-BE49-F238E27FC236}">
                <a16:creationId xmlns:a16="http://schemas.microsoft.com/office/drawing/2014/main" id="{76F5670B-F06E-E68E-9868-CA0DB84E7EFB}"/>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27" name="Google Shape;225;p12">
            <a:extLst>
              <a:ext uri="{FF2B5EF4-FFF2-40B4-BE49-F238E27FC236}">
                <a16:creationId xmlns:a16="http://schemas.microsoft.com/office/drawing/2014/main" id="{D70AAD4B-B81A-E553-A043-84F720F9C1EF}"/>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8" name="Google Shape;227;p12">
            <a:extLst>
              <a:ext uri="{FF2B5EF4-FFF2-40B4-BE49-F238E27FC236}">
                <a16:creationId xmlns:a16="http://schemas.microsoft.com/office/drawing/2014/main" id="{BDF2FEEE-2BE2-363F-4A36-19366EE76460}"/>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 name="Google Shape;229;p12">
            <a:extLst>
              <a:ext uri="{FF2B5EF4-FFF2-40B4-BE49-F238E27FC236}">
                <a16:creationId xmlns:a16="http://schemas.microsoft.com/office/drawing/2014/main" id="{02244B4E-A70D-F113-CA52-4E040B2A8AB0}"/>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30" name="Google Shape;231;p12">
            <a:extLst>
              <a:ext uri="{FF2B5EF4-FFF2-40B4-BE49-F238E27FC236}">
                <a16:creationId xmlns:a16="http://schemas.microsoft.com/office/drawing/2014/main" id="{BD73DF89-6556-A327-2C2B-C5C86A450FE5}"/>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31" name="Google Shape;233;p12">
            <a:extLst>
              <a:ext uri="{FF2B5EF4-FFF2-40B4-BE49-F238E27FC236}">
                <a16:creationId xmlns:a16="http://schemas.microsoft.com/office/drawing/2014/main" id="{9D2B13EB-FD76-BC67-C853-B79C9B4AF805}"/>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234;p12">
            <a:extLst>
              <a:ext uri="{FF2B5EF4-FFF2-40B4-BE49-F238E27FC236}">
                <a16:creationId xmlns:a16="http://schemas.microsoft.com/office/drawing/2014/main" id="{BDF88B5D-D391-0492-85E5-FF18BB90F371}"/>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33" name="Google Shape;219;p12">
            <a:extLst>
              <a:ext uri="{FF2B5EF4-FFF2-40B4-BE49-F238E27FC236}">
                <a16:creationId xmlns:a16="http://schemas.microsoft.com/office/drawing/2014/main" id="{EBF93A6D-2DE8-FDAD-C4EB-CC833562260A}"/>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 name="Google Shape;219;p12">
            <a:extLst>
              <a:ext uri="{FF2B5EF4-FFF2-40B4-BE49-F238E27FC236}">
                <a16:creationId xmlns:a16="http://schemas.microsoft.com/office/drawing/2014/main" id="{F1E4BF7F-169C-D784-83DA-F8DCBAD55CB7}"/>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220;p12">
            <a:extLst>
              <a:ext uri="{FF2B5EF4-FFF2-40B4-BE49-F238E27FC236}">
                <a16:creationId xmlns:a16="http://schemas.microsoft.com/office/drawing/2014/main" id="{6A7A929F-875C-AA0B-F8F1-111C56571BDF}"/>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18"/>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368" name="Google Shape;368;p18"/>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69" name="Google Shape;369;p18"/>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70" name="Google Shape;370;p18"/>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1" name="Google Shape;371;p18"/>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2" name="Google Shape;372;p18"/>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3" name="Google Shape;373;p18"/>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4" name="Google Shape;374;p18"/>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75" name="Google Shape;375;p18"/>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76" name="Google Shape;376;p18"/>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377" name="Google Shape;377;p18"/>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ctrTitle" idx="4294967295"/>
          </p:nvPr>
        </p:nvSpPr>
        <p:spPr>
          <a:xfrm>
            <a:off x="4160950" y="5850125"/>
            <a:ext cx="180957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8816"/>
              <a:buFont typeface="Helvetica Neue"/>
              <a:buNone/>
            </a:pPr>
            <a:r>
              <a:rPr lang="en-US" sz="8816" b="1" i="0" u="none" strike="noStrike" cap="none" dirty="0">
                <a:solidFill>
                  <a:srgbClr val="006B64"/>
                </a:solidFill>
                <a:latin typeface="Helvetica Neue"/>
                <a:ea typeface="Helvetica Neue"/>
                <a:cs typeface="Helvetica Neue"/>
                <a:sym typeface="Helvetica Neue"/>
              </a:rPr>
              <a:t>Let’s talk about the </a:t>
            </a:r>
            <a:r>
              <a:rPr lang="en-US" sz="8816" b="1" i="0" u="none" strike="noStrike" cap="none" dirty="0">
                <a:solidFill>
                  <a:srgbClr val="004C7F"/>
                </a:solidFill>
                <a:latin typeface="Helvetica Neue"/>
                <a:ea typeface="Helvetica Neue"/>
                <a:cs typeface="Helvetica Neue"/>
                <a:sym typeface="Helvetica Neue"/>
              </a:rPr>
              <a:t>last lab</a:t>
            </a:r>
            <a:r>
              <a:rPr lang="en-US" sz="8816" b="1" i="0" u="none" strike="noStrike" cap="none" dirty="0">
                <a:solidFill>
                  <a:srgbClr val="006B64"/>
                </a:solidFill>
                <a:latin typeface="Helvetica Neue"/>
                <a:ea typeface="Helvetica Neue"/>
                <a:cs typeface="Helvetica Neue"/>
                <a:sym typeface="Helvetica Neue"/>
              </a:rPr>
              <a:t>!</a:t>
            </a:r>
            <a:endParaRPr dirty="0"/>
          </a:p>
        </p:txBody>
      </p:sp>
      <p:sp>
        <p:nvSpPr>
          <p:cNvPr id="86" name="Google Shape;86;p2"/>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19"/>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383" name="Google Shape;383;p19"/>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84" name="Google Shape;384;p19"/>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85" name="Google Shape;385;p19"/>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6" name="Google Shape;386;p19"/>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7" name="Google Shape;387;p19"/>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388" name="Google Shape;388;p19"/>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89" name="Google Shape;389;p19"/>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90" name="Google Shape;390;p19"/>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391" name="Google Shape;391;p1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sp>
        <p:nvSpPr>
          <p:cNvPr id="396" name="Google Shape;396;p20"/>
          <p:cNvSpPr txBox="1"/>
          <p:nvPr/>
        </p:nvSpPr>
        <p:spPr>
          <a:xfrm>
            <a:off x="19972340" y="7021668"/>
            <a:ext cx="2840991" cy="10557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negative samples</a:t>
            </a:r>
            <a:endParaRPr/>
          </a:p>
        </p:txBody>
      </p:sp>
      <p:sp>
        <p:nvSpPr>
          <p:cNvPr id="397" name="Google Shape;397;p20"/>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98" name="Google Shape;398;p20"/>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99" name="Google Shape;399;p20"/>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00" name="Google Shape;400;p20"/>
          <p:cNvSpPr/>
          <p:nvPr/>
        </p:nvSpPr>
        <p:spPr>
          <a:xfrm rot="5400000">
            <a:off x="17528131" y="5921150"/>
            <a:ext cx="1469357" cy="3256814"/>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01" name="Google Shape;401;p20"/>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02" name="Google Shape;402;p20"/>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403" name="Google Shape;403;p20"/>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04" name="Google Shape;404;p2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sp>
        <p:nvSpPr>
          <p:cNvPr id="409" name="Google Shape;409;p21"/>
          <p:cNvSpPr txBox="1"/>
          <p:nvPr/>
        </p:nvSpPr>
        <p:spPr>
          <a:xfrm>
            <a:off x="19972340" y="7021668"/>
            <a:ext cx="2840991" cy="10557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negative samples</a:t>
            </a:r>
            <a:endParaRPr/>
          </a:p>
        </p:txBody>
      </p:sp>
      <p:sp>
        <p:nvSpPr>
          <p:cNvPr id="410" name="Google Shape;410;p21"/>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1" name="Google Shape;411;p21"/>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2" name="Google Shape;412;p21"/>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13" name="Google Shape;413;p21"/>
          <p:cNvSpPr/>
          <p:nvPr/>
        </p:nvSpPr>
        <p:spPr>
          <a:xfrm rot="5400000">
            <a:off x="17528131" y="5921150"/>
            <a:ext cx="1469357" cy="3256814"/>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4" name="Google Shape;414;p21"/>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15" name="Google Shape;415;p21"/>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416" name="Google Shape;416;p21"/>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17" name="Google Shape;417;p21"/>
          <p:cNvSpPr/>
          <p:nvPr/>
        </p:nvSpPr>
        <p:spPr>
          <a:xfrm rot="2700000">
            <a:off x="10777767" y="4213515"/>
            <a:ext cx="2750715" cy="2750715"/>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8" name="Google Shape;418;p21"/>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2"/>
        <p:cNvGrpSpPr/>
        <p:nvPr/>
      </p:nvGrpSpPr>
      <p:grpSpPr>
        <a:xfrm>
          <a:off x="0" y="0"/>
          <a:ext cx="0" cy="0"/>
          <a:chOff x="0" y="0"/>
          <a:chExt cx="0" cy="0"/>
        </a:xfrm>
      </p:grpSpPr>
      <p:sp>
        <p:nvSpPr>
          <p:cNvPr id="423" name="Google Shape;423;p22"/>
          <p:cNvSpPr txBox="1"/>
          <p:nvPr/>
        </p:nvSpPr>
        <p:spPr>
          <a:xfrm>
            <a:off x="19972340" y="7021668"/>
            <a:ext cx="2840991" cy="10557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negative samples</a:t>
            </a:r>
            <a:endParaRPr/>
          </a:p>
        </p:txBody>
      </p:sp>
      <p:sp>
        <p:nvSpPr>
          <p:cNvPr id="424" name="Google Shape;424;p22"/>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25" name="Google Shape;425;p22"/>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26" name="Google Shape;426;p22"/>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7" name="Google Shape;427;p22"/>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8" name="Google Shape;428;p22"/>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9" name="Google Shape;429;p22"/>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0" name="Google Shape;430;p22"/>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31" name="Google Shape;431;p22"/>
          <p:cNvSpPr/>
          <p:nvPr/>
        </p:nvSpPr>
        <p:spPr>
          <a:xfrm rot="5400000">
            <a:off x="17528131" y="5921150"/>
            <a:ext cx="1469357" cy="3256814"/>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32" name="Google Shape;432;p22"/>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3" name="Google Shape;433;p22"/>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4" name="Google Shape;434;p22"/>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5" name="Google Shape;435;p22"/>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6" name="Google Shape;436;p22"/>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37" name="Google Shape;437;p22"/>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438" name="Google Shape;438;p22"/>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39" name="Google Shape;439;p22"/>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23"/>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45" name="Google Shape;445;p23"/>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46" name="Google Shape;446;p23"/>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7" name="Google Shape;447;p23"/>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8" name="Google Shape;448;p23"/>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9" name="Google Shape;449;p23"/>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0" name="Google Shape;450;p23"/>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51" name="Google Shape;451;p23"/>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2" name="Google Shape;452;p23"/>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3" name="Google Shape;453;p23"/>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54" name="Google Shape;454;p23"/>
          <p:cNvSpPr/>
          <p:nvPr/>
        </p:nvSpPr>
        <p:spPr>
          <a:xfrm rot="5400000">
            <a:off x="12191057" y="560068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5" name="Google Shape;455;p23"/>
          <p:cNvSpPr txBox="1"/>
          <p:nvPr/>
        </p:nvSpPr>
        <p:spPr>
          <a:xfrm>
            <a:off x="19972340" y="7021668"/>
            <a:ext cx="2840991" cy="10557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negative samples</a:t>
            </a:r>
            <a:endParaRPr/>
          </a:p>
        </p:txBody>
      </p:sp>
      <p:sp>
        <p:nvSpPr>
          <p:cNvPr id="456" name="Google Shape;456;p23"/>
          <p:cNvSpPr/>
          <p:nvPr/>
        </p:nvSpPr>
        <p:spPr>
          <a:xfrm rot="5400000">
            <a:off x="17528131" y="5921150"/>
            <a:ext cx="1469357" cy="3256814"/>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57" name="Google Shape;457;p23"/>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458" name="Google Shape;458;p23"/>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59" name="Google Shape;459;p23"/>
          <p:cNvSpPr txBox="1"/>
          <p:nvPr/>
        </p:nvSpPr>
        <p:spPr>
          <a:xfrm>
            <a:off x="1877445" y="2758543"/>
            <a:ext cx="2710796" cy="20209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What our model selected as positive</a:t>
            </a:r>
            <a:endParaRPr/>
          </a:p>
        </p:txBody>
      </p:sp>
      <p:sp>
        <p:nvSpPr>
          <p:cNvPr id="460" name="Google Shape;460;p23"/>
          <p:cNvSpPr/>
          <p:nvPr/>
        </p:nvSpPr>
        <p:spPr>
          <a:xfrm>
            <a:off x="4468174" y="3810403"/>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1" name="Google Shape;461;p23"/>
          <p:cNvSpPr/>
          <p:nvPr/>
        </p:nvSpPr>
        <p:spPr>
          <a:xfrm rot="5400000">
            <a:off x="4468174" y="189319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2" name="Google Shape;462;p23"/>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24"/>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68" name="Google Shape;468;p24"/>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69" name="Google Shape;469;p24"/>
          <p:cNvSpPr/>
          <p:nvPr/>
        </p:nvSpPr>
        <p:spPr>
          <a:xfrm rot="5400000">
            <a:off x="12173096" y="5582721"/>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0" name="Google Shape;470;p24"/>
          <p:cNvSpPr/>
          <p:nvPr/>
        </p:nvSpPr>
        <p:spPr>
          <a:xfrm rot="5400000">
            <a:off x="12180244" y="5604969"/>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1" name="Google Shape;471;p24"/>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2" name="Google Shape;472;p24"/>
          <p:cNvSpPr txBox="1"/>
          <p:nvPr/>
        </p:nvSpPr>
        <p:spPr>
          <a:xfrm>
            <a:off x="1962600" y="7387465"/>
            <a:ext cx="2710796" cy="20209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What our model selected as negative</a:t>
            </a:r>
            <a:endParaRPr/>
          </a:p>
        </p:txBody>
      </p:sp>
      <p:sp>
        <p:nvSpPr>
          <p:cNvPr id="473" name="Google Shape;473;p24"/>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74" name="Google Shape;474;p24"/>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475" name="Google Shape;475;p24"/>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6" name="Google Shape;476;p24"/>
          <p:cNvSpPr/>
          <p:nvPr/>
        </p:nvSpPr>
        <p:spPr>
          <a:xfrm>
            <a:off x="10271467" y="56044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7" name="Google Shape;477;p24"/>
          <p:cNvSpPr/>
          <p:nvPr/>
        </p:nvSpPr>
        <p:spPr>
          <a:xfrm rot="5400000">
            <a:off x="10258767" y="369237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8" name="Google Shape;478;p24"/>
          <p:cNvSpPr/>
          <p:nvPr/>
        </p:nvSpPr>
        <p:spPr>
          <a:xfrm rot="5400000">
            <a:off x="10289427"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9" name="Google Shape;479;p24"/>
          <p:cNvSpPr txBox="1"/>
          <p:nvPr/>
        </p:nvSpPr>
        <p:spPr>
          <a:xfrm>
            <a:off x="19972340" y="7021668"/>
            <a:ext cx="2840991" cy="10557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negative samples</a:t>
            </a:r>
            <a:endParaRPr/>
          </a:p>
        </p:txBody>
      </p:sp>
      <p:sp>
        <p:nvSpPr>
          <p:cNvPr id="480" name="Google Shape;480;p24"/>
          <p:cNvSpPr/>
          <p:nvPr/>
        </p:nvSpPr>
        <p:spPr>
          <a:xfrm rot="5400000">
            <a:off x="17528131" y="5921150"/>
            <a:ext cx="1469357" cy="3256814"/>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81" name="Google Shape;481;p24"/>
          <p:cNvSpPr txBox="1"/>
          <p:nvPr/>
        </p:nvSpPr>
        <p:spPr>
          <a:xfrm>
            <a:off x="19972340" y="2903152"/>
            <a:ext cx="2710796" cy="10557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All positive samples</a:t>
            </a:r>
            <a:endParaRPr/>
          </a:p>
        </p:txBody>
      </p:sp>
      <p:sp>
        <p:nvSpPr>
          <p:cNvPr id="482" name="Google Shape;482;p24"/>
          <p:cNvSpPr/>
          <p:nvPr/>
        </p:nvSpPr>
        <p:spPr>
          <a:xfrm rot="5400000">
            <a:off x="17528131" y="1802633"/>
            <a:ext cx="1469357" cy="3256815"/>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83" name="Google Shape;483;p24"/>
          <p:cNvSpPr/>
          <p:nvPr/>
        </p:nvSpPr>
        <p:spPr>
          <a:xfrm>
            <a:off x="4679108" y="651196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4" name="Google Shape;484;p24"/>
          <p:cNvSpPr/>
          <p:nvPr/>
        </p:nvSpPr>
        <p:spPr>
          <a:xfrm rot="5400000">
            <a:off x="4691809" y="8441873"/>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5" name="Google Shape;485;p24"/>
          <p:cNvSpPr txBox="1"/>
          <p:nvPr/>
        </p:nvSpPr>
        <p:spPr>
          <a:xfrm>
            <a:off x="1877445" y="2758543"/>
            <a:ext cx="2710796" cy="20209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What our model selected as positive</a:t>
            </a:r>
            <a:endParaRPr/>
          </a:p>
        </p:txBody>
      </p:sp>
      <p:sp>
        <p:nvSpPr>
          <p:cNvPr id="486" name="Google Shape;486;p24"/>
          <p:cNvSpPr/>
          <p:nvPr/>
        </p:nvSpPr>
        <p:spPr>
          <a:xfrm>
            <a:off x="4468174" y="3810403"/>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7" name="Google Shape;487;p24"/>
          <p:cNvSpPr/>
          <p:nvPr/>
        </p:nvSpPr>
        <p:spPr>
          <a:xfrm rot="5400000">
            <a:off x="4468174" y="189319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8" name="Google Shape;488;p24"/>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3" name="Google Shape;493;p25"/>
          <p:cNvSpPr txBox="1"/>
          <p:nvPr/>
        </p:nvSpPr>
        <p:spPr>
          <a:xfrm>
            <a:off x="3780482" y="6284805"/>
            <a:ext cx="2448079"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Accuracy</a:t>
            </a:r>
            <a:endParaRPr/>
          </a:p>
        </p:txBody>
      </p:sp>
      <p:cxnSp>
        <p:nvCxnSpPr>
          <p:cNvPr id="494" name="Google Shape;494;p25"/>
          <p:cNvCxnSpPr/>
          <p:nvPr/>
        </p:nvCxnSpPr>
        <p:spPr>
          <a:xfrm>
            <a:off x="10440895" y="6858000"/>
            <a:ext cx="4299581" cy="0"/>
          </a:xfrm>
          <a:prstGeom prst="straightConnector1">
            <a:avLst/>
          </a:prstGeom>
          <a:noFill/>
          <a:ln w="50800" cap="flat" cmpd="sng">
            <a:solidFill>
              <a:srgbClr val="000000"/>
            </a:solidFill>
            <a:prstDash val="solid"/>
            <a:miter lim="400000"/>
            <a:headEnd type="none" w="sm" len="sm"/>
            <a:tailEnd type="none" w="sm" len="sm"/>
          </a:ln>
        </p:spPr>
      </p:cxnSp>
      <p:sp>
        <p:nvSpPr>
          <p:cNvPr id="495" name="Google Shape;495;p25"/>
          <p:cNvSpPr txBox="1"/>
          <p:nvPr/>
        </p:nvSpPr>
        <p:spPr>
          <a:xfrm>
            <a:off x="17103727" y="9601845"/>
            <a:ext cx="4235223" cy="65958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“Out of everything”</a:t>
            </a:r>
            <a:endParaRPr/>
          </a:p>
        </p:txBody>
      </p:sp>
      <p:sp>
        <p:nvSpPr>
          <p:cNvPr id="496" name="Google Shape;496;p25"/>
          <p:cNvSpPr txBox="1"/>
          <p:nvPr/>
        </p:nvSpPr>
        <p:spPr>
          <a:xfrm>
            <a:off x="15863270" y="2051495"/>
            <a:ext cx="6716136" cy="298320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“Number of </a:t>
            </a:r>
            <a:r>
              <a:rPr lang="en-US" sz="3800" b="0" i="0" u="none" strike="noStrike" cap="none">
                <a:solidFill>
                  <a:srgbClr val="00AA8D"/>
                </a:solidFill>
                <a:latin typeface="Helvetica Neue"/>
                <a:ea typeface="Helvetica Neue"/>
                <a:cs typeface="Helvetica Neue"/>
                <a:sym typeface="Helvetica Neue"/>
              </a:rPr>
              <a:t>things that we </a:t>
            </a:r>
            <a:r>
              <a:rPr lang="en-US" sz="3800" b="1" i="0" u="none" strike="noStrike" cap="none">
                <a:solidFill>
                  <a:srgbClr val="00AA8D"/>
                </a:solidFill>
                <a:latin typeface="Helvetica Neue"/>
                <a:ea typeface="Helvetica Neue"/>
                <a:cs typeface="Helvetica Neue"/>
                <a:sym typeface="Helvetica Neue"/>
              </a:rPr>
              <a:t>should</a:t>
            </a:r>
            <a:r>
              <a:rPr lang="en-US" sz="3800" b="0" i="0" u="none" strike="noStrike" cap="none">
                <a:solidFill>
                  <a:srgbClr val="00AA8D"/>
                </a:solidFill>
                <a:latin typeface="Helvetica Neue"/>
                <a:ea typeface="Helvetica Neue"/>
                <a:cs typeface="Helvetica Neue"/>
                <a:sym typeface="Helvetica Neue"/>
              </a:rPr>
              <a:t> select that we </a:t>
            </a:r>
            <a:r>
              <a:rPr lang="en-US" sz="3800" b="1" i="1" u="none" strike="noStrike" cap="none">
                <a:solidFill>
                  <a:srgbClr val="00AA8D"/>
                </a:solidFill>
                <a:latin typeface="Helvetica Neue"/>
                <a:ea typeface="Helvetica Neue"/>
                <a:cs typeface="Helvetica Neue"/>
                <a:sym typeface="Helvetica Neue"/>
              </a:rPr>
              <a:t>did</a:t>
            </a:r>
            <a:r>
              <a:rPr lang="en-US" sz="3800" b="0" i="0" u="none" strike="noStrike" cap="none">
                <a:solidFill>
                  <a:srgbClr val="00AA8D"/>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 and the number of things that </a:t>
            </a:r>
            <a:r>
              <a:rPr lang="en-US" sz="3800" b="0" i="0" u="none" strike="noStrike" cap="none">
                <a:solidFill>
                  <a:srgbClr val="B41600"/>
                </a:solidFill>
                <a:latin typeface="Helvetica Neue"/>
                <a:ea typeface="Helvetica Neue"/>
                <a:cs typeface="Helvetica Neue"/>
                <a:sym typeface="Helvetica Neue"/>
              </a:rPr>
              <a:t>we </a:t>
            </a:r>
            <a:r>
              <a:rPr lang="en-US" sz="3800" b="1" i="0" u="none" strike="noStrike" cap="none">
                <a:solidFill>
                  <a:srgbClr val="B41600"/>
                </a:solidFill>
                <a:latin typeface="Helvetica Neue"/>
                <a:ea typeface="Helvetica Neue"/>
                <a:cs typeface="Helvetica Neue"/>
                <a:sym typeface="Helvetica Neue"/>
              </a:rPr>
              <a:t>shouldn’t</a:t>
            </a:r>
            <a:r>
              <a:rPr lang="en-US" sz="3800" b="0" i="0" u="none" strike="noStrike" cap="none">
                <a:solidFill>
                  <a:srgbClr val="B41600"/>
                </a:solidFill>
                <a:latin typeface="Helvetica Neue"/>
                <a:ea typeface="Helvetica Neue"/>
                <a:cs typeface="Helvetica Neue"/>
                <a:sym typeface="Helvetica Neue"/>
              </a:rPr>
              <a:t> select that we </a:t>
            </a:r>
            <a:r>
              <a:rPr lang="en-US" sz="3800" b="1" i="1" u="none" strike="noStrike" cap="none">
                <a:solidFill>
                  <a:srgbClr val="B41600"/>
                </a:solidFill>
                <a:latin typeface="Helvetica Neue"/>
                <a:ea typeface="Helvetica Neue"/>
                <a:cs typeface="Helvetica Neue"/>
                <a:sym typeface="Helvetica Neue"/>
              </a:rPr>
              <a:t>didn’t</a:t>
            </a:r>
            <a:r>
              <a:rPr lang="en-US" sz="3800" b="0" i="0" u="none" strike="noStrike" cap="none">
                <a:solidFill>
                  <a:srgbClr val="B41600"/>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a:t>
            </a:r>
            <a:endParaRPr/>
          </a:p>
        </p:txBody>
      </p:sp>
      <p:sp>
        <p:nvSpPr>
          <p:cNvPr id="497" name="Google Shape;497;p25"/>
          <p:cNvSpPr txBox="1"/>
          <p:nvPr/>
        </p:nvSpPr>
        <p:spPr>
          <a:xfrm>
            <a:off x="2290499" y="7082257"/>
            <a:ext cx="5428045" cy="7093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498" name="Google Shape;498;p25"/>
          <p:cNvSpPr/>
          <p:nvPr/>
        </p:nvSpPr>
        <p:spPr>
          <a:xfrm rot="5400000">
            <a:off x="10655799" y="1612177"/>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9" name="Google Shape;499;p25"/>
          <p:cNvSpPr/>
          <p:nvPr/>
        </p:nvSpPr>
        <p:spPr>
          <a:xfrm rot="5400000">
            <a:off x="12642195" y="361248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0" name="Google Shape;500;p25"/>
          <p:cNvSpPr/>
          <p:nvPr/>
        </p:nvSpPr>
        <p:spPr>
          <a:xfrm>
            <a:off x="12642195" y="804638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1" name="Google Shape;501;p25"/>
          <p:cNvSpPr/>
          <p:nvPr/>
        </p:nvSpPr>
        <p:spPr>
          <a:xfrm>
            <a:off x="10715118" y="9980090"/>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2" name="Google Shape;502;p25"/>
          <p:cNvSpPr/>
          <p:nvPr/>
        </p:nvSpPr>
        <p:spPr>
          <a:xfrm rot="5400000">
            <a:off x="10715118" y="8062883"/>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3" name="Google Shape;503;p25"/>
          <p:cNvSpPr/>
          <p:nvPr/>
        </p:nvSpPr>
        <p:spPr>
          <a:xfrm rot="5400000">
            <a:off x="12654895" y="9976290"/>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4" name="Google Shape;504;p25"/>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08"/>
        <p:cNvGrpSpPr/>
        <p:nvPr/>
      </p:nvGrpSpPr>
      <p:grpSpPr>
        <a:xfrm>
          <a:off x="0" y="0"/>
          <a:ext cx="0" cy="0"/>
          <a:chOff x="0" y="0"/>
          <a:chExt cx="0" cy="0"/>
        </a:xfrm>
      </p:grpSpPr>
      <p:sp>
        <p:nvSpPr>
          <p:cNvPr id="509" name="Google Shape;509;p26"/>
          <p:cNvSpPr txBox="1"/>
          <p:nvPr/>
        </p:nvSpPr>
        <p:spPr>
          <a:xfrm>
            <a:off x="3152040" y="11616345"/>
            <a:ext cx="2106550"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510" name="Google Shape;510;p26"/>
          <p:cNvSpPr txBox="1"/>
          <p:nvPr/>
        </p:nvSpPr>
        <p:spPr>
          <a:xfrm>
            <a:off x="1841842" y="12438099"/>
            <a:ext cx="5428045" cy="7093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511" name="Google Shape;511;p26"/>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12" name="Google Shape;512;p26"/>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13" name="Google Shape;513;p26"/>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14" name="Google Shape;514;p26"/>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15" name="Google Shape;515;p26"/>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6" name="Google Shape;516;p26"/>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7" name="Google Shape;517;p26"/>
          <p:cNvSpPr/>
          <p:nvPr/>
        </p:nvSpPr>
        <p:spPr>
          <a:xfrm>
            <a:off x="10284167" y="55917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8" name="Google Shape;518;p26"/>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9" name="Google Shape;519;p26"/>
          <p:cNvSpPr/>
          <p:nvPr/>
        </p:nvSpPr>
        <p:spPr>
          <a:xfrm rot="5400000">
            <a:off x="10258767" y="369237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0" name="Google Shape;520;p26"/>
          <p:cNvSpPr/>
          <p:nvPr/>
        </p:nvSpPr>
        <p:spPr>
          <a:xfrm rot="5400000">
            <a:off x="12191057" y="560068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1" name="Google Shape;521;p26"/>
          <p:cNvSpPr/>
          <p:nvPr/>
        </p:nvSpPr>
        <p:spPr>
          <a:xfrm rot="5400000">
            <a:off x="10289427"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2" name="Google Shape;522;p26"/>
          <p:cNvSpPr/>
          <p:nvPr/>
        </p:nvSpPr>
        <p:spPr>
          <a:xfrm rot="5400000">
            <a:off x="12173096" y="5582721"/>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3" name="Google Shape;523;p26"/>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27"/>
        <p:cNvGrpSpPr/>
        <p:nvPr/>
      </p:nvGrpSpPr>
      <p:grpSpPr>
        <a:xfrm>
          <a:off x="0" y="0"/>
          <a:ext cx="0" cy="0"/>
          <a:chOff x="0" y="0"/>
          <a:chExt cx="0" cy="0"/>
        </a:xfrm>
      </p:grpSpPr>
      <p:sp>
        <p:nvSpPr>
          <p:cNvPr id="528" name="Google Shape;528;p27"/>
          <p:cNvSpPr txBox="1"/>
          <p:nvPr/>
        </p:nvSpPr>
        <p:spPr>
          <a:xfrm>
            <a:off x="2545865" y="6540596"/>
            <a:ext cx="2089214"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cxnSp>
        <p:nvCxnSpPr>
          <p:cNvPr id="529" name="Google Shape;529;p27"/>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530" name="Google Shape;530;p27"/>
          <p:cNvSpPr txBox="1"/>
          <p:nvPr/>
        </p:nvSpPr>
        <p:spPr>
          <a:xfrm>
            <a:off x="16269670" y="6977183"/>
            <a:ext cx="6716136" cy="298320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“Number of </a:t>
            </a:r>
            <a:r>
              <a:rPr lang="en-US" sz="3800" b="0" i="0" u="none" strike="noStrike" cap="none">
                <a:solidFill>
                  <a:srgbClr val="00AA8D"/>
                </a:solidFill>
                <a:latin typeface="Helvetica Neue"/>
                <a:ea typeface="Helvetica Neue"/>
                <a:cs typeface="Helvetica Neue"/>
                <a:sym typeface="Helvetica Neue"/>
              </a:rPr>
              <a:t>things that we </a:t>
            </a:r>
            <a:r>
              <a:rPr lang="en-US" sz="3800" b="1" i="0" u="none" strike="noStrike" cap="none">
                <a:solidFill>
                  <a:srgbClr val="00AA8D"/>
                </a:solidFill>
                <a:latin typeface="Helvetica Neue"/>
                <a:ea typeface="Helvetica Neue"/>
                <a:cs typeface="Helvetica Neue"/>
                <a:sym typeface="Helvetica Neue"/>
              </a:rPr>
              <a:t>should</a:t>
            </a:r>
            <a:r>
              <a:rPr lang="en-US" sz="3800" b="0" i="0" u="none" strike="noStrike" cap="none">
                <a:solidFill>
                  <a:srgbClr val="00AA8D"/>
                </a:solidFill>
                <a:latin typeface="Helvetica Neue"/>
                <a:ea typeface="Helvetica Neue"/>
                <a:cs typeface="Helvetica Neue"/>
                <a:sym typeface="Helvetica Neue"/>
              </a:rPr>
              <a:t> select that we </a:t>
            </a:r>
            <a:r>
              <a:rPr lang="en-US" sz="3800" b="1" i="1" u="none" strike="noStrike" cap="none">
                <a:solidFill>
                  <a:srgbClr val="00AA8D"/>
                </a:solidFill>
                <a:latin typeface="Helvetica Neue"/>
                <a:ea typeface="Helvetica Neue"/>
                <a:cs typeface="Helvetica Neue"/>
                <a:sym typeface="Helvetica Neue"/>
              </a:rPr>
              <a:t>did</a:t>
            </a:r>
            <a:r>
              <a:rPr lang="en-US" sz="3800" b="0" i="0" u="none" strike="noStrike" cap="none">
                <a:solidFill>
                  <a:srgbClr val="00AA8D"/>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 and the number of things that </a:t>
            </a:r>
            <a:r>
              <a:rPr lang="en-US" sz="3800" b="0" i="0" u="none" strike="noStrike" cap="none">
                <a:solidFill>
                  <a:srgbClr val="B41600"/>
                </a:solidFill>
                <a:latin typeface="Helvetica Neue"/>
                <a:ea typeface="Helvetica Neue"/>
                <a:cs typeface="Helvetica Neue"/>
                <a:sym typeface="Helvetica Neue"/>
              </a:rPr>
              <a:t>we </a:t>
            </a:r>
            <a:r>
              <a:rPr lang="en-US" sz="3800" b="1" i="0" u="none" strike="noStrike" cap="none">
                <a:solidFill>
                  <a:srgbClr val="B41600"/>
                </a:solidFill>
                <a:latin typeface="Helvetica Neue"/>
                <a:ea typeface="Helvetica Neue"/>
                <a:cs typeface="Helvetica Neue"/>
                <a:sym typeface="Helvetica Neue"/>
              </a:rPr>
              <a:t>shouldn’t</a:t>
            </a:r>
            <a:r>
              <a:rPr lang="en-US" sz="3800" b="0" i="0" u="none" strike="noStrike" cap="none">
                <a:solidFill>
                  <a:srgbClr val="B41600"/>
                </a:solidFill>
                <a:latin typeface="Helvetica Neue"/>
                <a:ea typeface="Helvetica Neue"/>
                <a:cs typeface="Helvetica Neue"/>
                <a:sym typeface="Helvetica Neue"/>
              </a:rPr>
              <a:t> select that we </a:t>
            </a:r>
            <a:r>
              <a:rPr lang="en-US" sz="3800" b="1" i="1" u="none" strike="noStrike" cap="none">
                <a:solidFill>
                  <a:srgbClr val="B41600"/>
                </a:solidFill>
                <a:latin typeface="Helvetica Neue"/>
                <a:ea typeface="Helvetica Neue"/>
                <a:cs typeface="Helvetica Neue"/>
                <a:sym typeface="Helvetica Neue"/>
              </a:rPr>
              <a:t>did</a:t>
            </a:r>
            <a:r>
              <a:rPr lang="en-US" sz="3800" b="0" i="0" u="none" strike="noStrike" cap="none">
                <a:solidFill>
                  <a:srgbClr val="B41600"/>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a:t>
            </a:r>
            <a:endParaRPr/>
          </a:p>
        </p:txBody>
      </p:sp>
      <p:sp>
        <p:nvSpPr>
          <p:cNvPr id="531" name="Google Shape;531;p27"/>
          <p:cNvSpPr txBox="1"/>
          <p:nvPr/>
        </p:nvSpPr>
        <p:spPr>
          <a:xfrm>
            <a:off x="16591275" y="3258195"/>
            <a:ext cx="5783307" cy="181528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“Number of </a:t>
            </a:r>
            <a:r>
              <a:rPr lang="en-US" sz="3800" b="0" i="0" u="none" strike="noStrike" cap="none">
                <a:solidFill>
                  <a:srgbClr val="00AA8D"/>
                </a:solidFill>
                <a:latin typeface="Helvetica Neue"/>
                <a:ea typeface="Helvetica Neue"/>
                <a:cs typeface="Helvetica Neue"/>
                <a:sym typeface="Helvetica Neue"/>
              </a:rPr>
              <a:t>things that we </a:t>
            </a:r>
            <a:r>
              <a:rPr lang="en-US" sz="3800" b="1" i="0" u="none" strike="noStrike" cap="none">
                <a:solidFill>
                  <a:srgbClr val="00AA8D"/>
                </a:solidFill>
                <a:latin typeface="Helvetica Neue"/>
                <a:ea typeface="Helvetica Neue"/>
                <a:cs typeface="Helvetica Neue"/>
                <a:sym typeface="Helvetica Neue"/>
              </a:rPr>
              <a:t>should</a:t>
            </a:r>
            <a:r>
              <a:rPr lang="en-US" sz="3800" b="0" i="0" u="none" strike="noStrike" cap="none">
                <a:solidFill>
                  <a:srgbClr val="00AA8D"/>
                </a:solidFill>
                <a:latin typeface="Helvetica Neue"/>
                <a:ea typeface="Helvetica Neue"/>
                <a:cs typeface="Helvetica Neue"/>
                <a:sym typeface="Helvetica Neue"/>
              </a:rPr>
              <a:t> select that we </a:t>
            </a:r>
            <a:r>
              <a:rPr lang="en-US" sz="3800" b="1" i="1" u="none" strike="noStrike" cap="none">
                <a:solidFill>
                  <a:srgbClr val="00AA8D"/>
                </a:solidFill>
                <a:latin typeface="Helvetica Neue"/>
                <a:ea typeface="Helvetica Neue"/>
                <a:cs typeface="Helvetica Neue"/>
                <a:sym typeface="Helvetica Neue"/>
              </a:rPr>
              <a:t>did</a:t>
            </a:r>
            <a:r>
              <a:rPr lang="en-US" sz="3800" b="0" i="0" u="none" strike="noStrike" cap="none">
                <a:solidFill>
                  <a:srgbClr val="00AA8D"/>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a:t>
            </a:r>
            <a:endParaRPr/>
          </a:p>
        </p:txBody>
      </p:sp>
      <p:sp>
        <p:nvSpPr>
          <p:cNvPr id="532" name="Google Shape;532;p27"/>
          <p:cNvSpPr txBox="1"/>
          <p:nvPr/>
        </p:nvSpPr>
        <p:spPr>
          <a:xfrm>
            <a:off x="698818" y="7802973"/>
            <a:ext cx="5783308"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533" name="Google Shape;533;p27"/>
          <p:cNvSpPr/>
          <p:nvPr/>
        </p:nvSpPr>
        <p:spPr>
          <a:xfrm rot="5400000">
            <a:off x="11807525" y="3671744"/>
            <a:ext cx="1834465"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4" name="Google Shape;534;p27"/>
          <p:cNvSpPr/>
          <p:nvPr/>
        </p:nvSpPr>
        <p:spPr>
          <a:xfrm rot="5400000">
            <a:off x="11807525" y="6742590"/>
            <a:ext cx="1834465"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27"/>
          <p:cNvSpPr/>
          <p:nvPr/>
        </p:nvSpPr>
        <p:spPr>
          <a:xfrm>
            <a:off x="11807525" y="8706675"/>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6" name="Google Shape;536;p27"/>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40"/>
        <p:cNvGrpSpPr/>
        <p:nvPr/>
      </p:nvGrpSpPr>
      <p:grpSpPr>
        <a:xfrm>
          <a:off x="0" y="0"/>
          <a:ext cx="0" cy="0"/>
          <a:chOff x="0" y="0"/>
          <a:chExt cx="0" cy="0"/>
        </a:xfrm>
      </p:grpSpPr>
      <p:sp>
        <p:nvSpPr>
          <p:cNvPr id="541" name="Google Shape;541;p28"/>
          <p:cNvSpPr txBox="1"/>
          <p:nvPr/>
        </p:nvSpPr>
        <p:spPr>
          <a:xfrm>
            <a:off x="3152040" y="11140185"/>
            <a:ext cx="2106550"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542" name="Google Shape;542;p28"/>
          <p:cNvSpPr txBox="1"/>
          <p:nvPr/>
        </p:nvSpPr>
        <p:spPr>
          <a:xfrm>
            <a:off x="11322716" y="11140185"/>
            <a:ext cx="2089215"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543" name="Google Shape;543;p28"/>
          <p:cNvSpPr txBox="1"/>
          <p:nvPr/>
        </p:nvSpPr>
        <p:spPr>
          <a:xfrm>
            <a:off x="1841842" y="12438099"/>
            <a:ext cx="5428045" cy="7093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544" name="Google Shape;544;p28"/>
          <p:cNvSpPr txBox="1"/>
          <p:nvPr/>
        </p:nvSpPr>
        <p:spPr>
          <a:xfrm>
            <a:off x="9475670" y="12013115"/>
            <a:ext cx="5783307"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545" name="Google Shape;545;p28"/>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46" name="Google Shape;546;p28"/>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47" name="Google Shape;547;p28"/>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48" name="Google Shape;548;p28"/>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49" name="Google Shape;549;p28"/>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0" name="Google Shape;550;p28"/>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1" name="Google Shape;551;p28"/>
          <p:cNvSpPr/>
          <p:nvPr/>
        </p:nvSpPr>
        <p:spPr>
          <a:xfrm>
            <a:off x="10284167" y="55917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2" name="Google Shape;552;p28"/>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3" name="Google Shape;553;p28"/>
          <p:cNvSpPr/>
          <p:nvPr/>
        </p:nvSpPr>
        <p:spPr>
          <a:xfrm rot="5400000">
            <a:off x="10258767" y="369237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4" name="Google Shape;554;p28"/>
          <p:cNvSpPr/>
          <p:nvPr/>
        </p:nvSpPr>
        <p:spPr>
          <a:xfrm rot="5400000">
            <a:off x="12191057" y="560068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5" name="Google Shape;555;p28"/>
          <p:cNvSpPr/>
          <p:nvPr/>
        </p:nvSpPr>
        <p:spPr>
          <a:xfrm rot="5400000">
            <a:off x="10289427"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6" name="Google Shape;556;p28"/>
          <p:cNvSpPr/>
          <p:nvPr/>
        </p:nvSpPr>
        <p:spPr>
          <a:xfrm rot="5400000">
            <a:off x="12173096" y="5582721"/>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7" name="Google Shape;557;p28"/>
          <p:cNvSpPr/>
          <p:nvPr/>
        </p:nvSpPr>
        <p:spPr>
          <a:xfrm rot="5400000">
            <a:off x="10289427"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8" name="Google Shape;558;p28"/>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ctrTitle" idx="4294967295"/>
          </p:nvPr>
        </p:nvSpPr>
        <p:spPr>
          <a:xfrm>
            <a:off x="2309275" y="5751675"/>
            <a:ext cx="200268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6843"/>
              <a:buFont typeface="Helvetica Neue"/>
              <a:buNone/>
            </a:pPr>
            <a:r>
              <a:rPr lang="en-US" sz="6843" b="1" i="0" u="none" strike="noStrike" cap="none">
                <a:solidFill>
                  <a:srgbClr val="006B64"/>
                </a:solidFill>
                <a:latin typeface="Helvetica Neue"/>
                <a:ea typeface="Helvetica Neue"/>
                <a:cs typeface="Helvetica Neue"/>
                <a:sym typeface="Helvetica Neue"/>
              </a:rPr>
              <a:t>What circumstances made the model fit better?</a:t>
            </a:r>
            <a:endParaRPr/>
          </a:p>
        </p:txBody>
      </p:sp>
      <p:sp>
        <p:nvSpPr>
          <p:cNvPr id="92" name="Google Shape;92;p3"/>
          <p:cNvSpPr txBox="1"/>
          <p:nvPr/>
        </p:nvSpPr>
        <p:spPr>
          <a:xfrm>
            <a:off x="18445100" y="7159058"/>
            <a:ext cx="3285089" cy="118692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B41600"/>
              </a:buClr>
              <a:buSzPts val="7076"/>
              <a:buFont typeface="Helvetica Neue"/>
              <a:buNone/>
            </a:pPr>
            <a:r>
              <a:rPr lang="en-US" sz="7076" b="1" i="0" u="none" strike="noStrike" cap="none">
                <a:solidFill>
                  <a:srgbClr val="B41600"/>
                </a:solidFill>
                <a:latin typeface="Helvetica Neue"/>
                <a:ea typeface="Helvetica Neue"/>
                <a:cs typeface="Helvetica Neue"/>
                <a:sym typeface="Helvetica Neue"/>
              </a:rPr>
              <a:t>worse?</a:t>
            </a:r>
            <a:endParaRPr/>
          </a:p>
        </p:txBody>
      </p:sp>
      <p:sp>
        <p:nvSpPr>
          <p:cNvPr id="93" name="Google Shape;93;p3"/>
          <p:cNvSpPr txBox="1"/>
          <p:nvPr/>
        </p:nvSpPr>
        <p:spPr>
          <a:xfrm>
            <a:off x="234225" y="166950"/>
            <a:ext cx="12072300" cy="1073400"/>
          </a:xfrm>
          <a:prstGeom prst="rect">
            <a:avLst/>
          </a:prstGeom>
          <a:noFill/>
          <a:ln>
            <a:noFill/>
          </a:ln>
        </p:spPr>
        <p:txBody>
          <a:bodyPr spcFirstLastPara="1" wrap="square" lIns="50800" tIns="50800" rIns="50800" bIns="50800" anchor="ctr" anchorCtr="0">
            <a:noAutofit/>
          </a:bodyPr>
          <a:lstStyle/>
          <a:p>
            <a:pPr marL="0" marR="0" lvl="0" indent="0" algn="l" rtl="0">
              <a:lnSpc>
                <a:spcPct val="80000"/>
              </a:lnSpc>
              <a:spcBef>
                <a:spcPts val="0"/>
              </a:spcBef>
              <a:spcAft>
                <a:spcPts val="0"/>
              </a:spcAft>
              <a:buClr>
                <a:srgbClr val="006B64"/>
              </a:buClr>
              <a:buSzPts val="4640"/>
              <a:buFont typeface="Helvetica Neue"/>
              <a:buNone/>
            </a:pPr>
            <a:r>
              <a:rPr lang="en-US" sz="6000" b="1" i="0" u="none" strike="noStrike" cap="none" dirty="0">
                <a:solidFill>
                  <a:srgbClr val="006B64"/>
                </a:solidFill>
                <a:latin typeface="Helvetica Neue"/>
                <a:ea typeface="Helvetica Neue"/>
                <a:cs typeface="Helvetica Neue"/>
                <a:sym typeface="Helvetica Neue"/>
              </a:rPr>
              <a:t>Let’s talk about the </a:t>
            </a:r>
            <a:r>
              <a:rPr lang="en-US" sz="6000" b="1" i="0" u="none" strike="noStrike" cap="none" dirty="0">
                <a:solidFill>
                  <a:srgbClr val="004C7F"/>
                </a:solidFill>
                <a:latin typeface="Helvetica Neue"/>
                <a:ea typeface="Helvetica Neue"/>
                <a:cs typeface="Helvetica Neue"/>
                <a:sym typeface="Helvetica Neue"/>
              </a:rPr>
              <a:t>last lab</a:t>
            </a:r>
            <a:r>
              <a:rPr lang="en-US" sz="6000" b="1" i="0" u="none" strike="noStrike" cap="none" dirty="0">
                <a:solidFill>
                  <a:srgbClr val="006B64"/>
                </a:solidFill>
                <a:latin typeface="Helvetica Neue"/>
                <a:ea typeface="Helvetica Neue"/>
                <a:cs typeface="Helvetica Neue"/>
                <a:sym typeface="Helvetica Neue"/>
              </a:rPr>
              <a:t>!</a:t>
            </a:r>
            <a:endParaRPr sz="6000" dirty="0"/>
          </a:p>
        </p:txBody>
      </p:sp>
      <p:grpSp>
        <p:nvGrpSpPr>
          <p:cNvPr id="94" name="Google Shape;94;p3"/>
          <p:cNvGrpSpPr/>
          <p:nvPr/>
        </p:nvGrpSpPr>
        <p:grpSpPr>
          <a:xfrm>
            <a:off x="13837775" y="4943875"/>
            <a:ext cx="5923200" cy="1191415"/>
            <a:chOff x="76498" y="5"/>
            <a:chExt cx="5923200" cy="1191415"/>
          </a:xfrm>
        </p:grpSpPr>
        <p:sp>
          <p:nvSpPr>
            <p:cNvPr id="95" name="Google Shape;95;p3"/>
            <p:cNvSpPr txBox="1"/>
            <p:nvPr/>
          </p:nvSpPr>
          <p:spPr>
            <a:xfrm>
              <a:off x="76498" y="5"/>
              <a:ext cx="5923200" cy="496800"/>
            </a:xfrm>
            <a:prstGeom prst="rect">
              <a:avLst/>
            </a:prstGeom>
            <a:noFill/>
            <a:ln>
              <a:noFill/>
            </a:ln>
          </p:spPr>
          <p:txBody>
            <a:bodyPr spcFirstLastPara="1" wrap="square" lIns="50800" tIns="50800" rIns="50800" bIns="50800" anchor="ctr" anchorCtr="0">
              <a:spAutoFit/>
            </a:bodyPr>
            <a:lstStyle/>
            <a:p>
              <a:pPr marL="0" marR="0" lvl="0" indent="0" algn="l" rtl="0">
                <a:lnSpc>
                  <a:spcPct val="80000"/>
                </a:lnSpc>
                <a:spcBef>
                  <a:spcPts val="0"/>
                </a:spcBef>
                <a:spcAft>
                  <a:spcPts val="0"/>
                </a:spcAft>
                <a:buClr>
                  <a:srgbClr val="EF7001"/>
                </a:buClr>
                <a:buSzPts val="3200"/>
                <a:buFont typeface="Helvetica Neue"/>
                <a:buNone/>
              </a:pPr>
              <a:r>
                <a:rPr lang="en-US" sz="3200" b="1" i="0" u="none" strike="noStrike" cap="none">
                  <a:solidFill>
                    <a:srgbClr val="EF7001"/>
                  </a:solidFill>
                  <a:latin typeface="Helvetica Neue"/>
                  <a:ea typeface="Helvetica Neue"/>
                  <a:cs typeface="Helvetica Neue"/>
                  <a:sym typeface="Helvetica Neue"/>
                </a:rPr>
                <a:t>what does this even mean?</a:t>
              </a:r>
              <a:endParaRPr/>
            </a:p>
          </p:txBody>
        </p:sp>
        <p:cxnSp>
          <p:nvCxnSpPr>
            <p:cNvPr id="96" name="Google Shape;96;p3"/>
            <p:cNvCxnSpPr/>
            <p:nvPr/>
          </p:nvCxnSpPr>
          <p:spPr>
            <a:xfrm>
              <a:off x="5423539" y="615288"/>
              <a:ext cx="576132" cy="576132"/>
            </a:xfrm>
            <a:prstGeom prst="straightConnector1">
              <a:avLst/>
            </a:prstGeom>
            <a:noFill/>
            <a:ln w="50800" cap="flat" cmpd="sng">
              <a:solidFill>
                <a:srgbClr val="EF7001"/>
              </a:solidFill>
              <a:prstDash val="solid"/>
              <a:miter lim="400000"/>
              <a:headEnd type="none" w="sm" len="sm"/>
              <a:tailEnd type="triangle" w="med" len="med"/>
            </a:ln>
          </p:spPr>
        </p:cxnSp>
      </p:grpSp>
      <p:sp>
        <p:nvSpPr>
          <p:cNvPr id="97" name="Google Shape;97;p3"/>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cxnSp>
        <p:nvCxnSpPr>
          <p:cNvPr id="563" name="Google Shape;563;p29"/>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564" name="Google Shape;564;p29"/>
          <p:cNvSpPr txBox="1"/>
          <p:nvPr/>
        </p:nvSpPr>
        <p:spPr>
          <a:xfrm>
            <a:off x="16124860" y="8280740"/>
            <a:ext cx="6716136" cy="124330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“Number of </a:t>
            </a:r>
            <a:r>
              <a:rPr lang="en-US" sz="3800" b="0" i="0" u="none" strike="noStrike" cap="none">
                <a:solidFill>
                  <a:srgbClr val="00AA8D"/>
                </a:solidFill>
                <a:latin typeface="Helvetica Neue"/>
                <a:ea typeface="Helvetica Neue"/>
                <a:cs typeface="Helvetica Neue"/>
                <a:sym typeface="Helvetica Neue"/>
              </a:rPr>
              <a:t>things that we </a:t>
            </a:r>
            <a:r>
              <a:rPr lang="en-US" sz="3800" b="1" i="0" u="none" strike="noStrike" cap="none">
                <a:solidFill>
                  <a:srgbClr val="00AA8D"/>
                </a:solidFill>
                <a:latin typeface="Helvetica Neue"/>
                <a:ea typeface="Helvetica Neue"/>
                <a:cs typeface="Helvetica Neue"/>
                <a:sym typeface="Helvetica Neue"/>
              </a:rPr>
              <a:t>should</a:t>
            </a:r>
            <a:r>
              <a:rPr lang="en-US" sz="3800" b="0" i="0" u="none" strike="noStrike" cap="none">
                <a:solidFill>
                  <a:srgbClr val="00AA8D"/>
                </a:solidFill>
                <a:latin typeface="Helvetica Neue"/>
                <a:ea typeface="Helvetica Neue"/>
                <a:cs typeface="Helvetica Neue"/>
                <a:sym typeface="Helvetica Neue"/>
              </a:rPr>
              <a:t> select</a:t>
            </a:r>
            <a:r>
              <a:rPr lang="en-US" sz="3800" b="0" i="0" u="none" strike="noStrike" cap="none">
                <a:solidFill>
                  <a:srgbClr val="B41600"/>
                </a:solidFill>
                <a:latin typeface="Helvetica Neue"/>
                <a:ea typeface="Helvetica Neue"/>
                <a:cs typeface="Helvetica Neue"/>
                <a:sym typeface="Helvetica Neue"/>
              </a:rPr>
              <a:t> </a:t>
            </a:r>
            <a:r>
              <a:rPr lang="en-US" sz="3800" b="0" i="0" u="none" strike="noStrike" cap="none">
                <a:solidFill>
                  <a:srgbClr val="000000"/>
                </a:solidFill>
                <a:latin typeface="Helvetica Neue"/>
                <a:ea typeface="Helvetica Neue"/>
                <a:cs typeface="Helvetica Neue"/>
                <a:sym typeface="Helvetica Neue"/>
              </a:rPr>
              <a:t>in total”</a:t>
            </a:r>
            <a:endParaRPr/>
          </a:p>
        </p:txBody>
      </p:sp>
      <p:sp>
        <p:nvSpPr>
          <p:cNvPr id="565" name="Google Shape;565;p29"/>
          <p:cNvSpPr txBox="1"/>
          <p:nvPr/>
        </p:nvSpPr>
        <p:spPr>
          <a:xfrm>
            <a:off x="16591275" y="3258195"/>
            <a:ext cx="5783307" cy="181528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“Number of </a:t>
            </a:r>
            <a:r>
              <a:rPr lang="en-US" sz="3800" b="0" i="0" u="none" strike="noStrike" cap="none">
                <a:solidFill>
                  <a:srgbClr val="00AA8D"/>
                </a:solidFill>
                <a:latin typeface="Helvetica Neue"/>
                <a:ea typeface="Helvetica Neue"/>
                <a:cs typeface="Helvetica Neue"/>
                <a:sym typeface="Helvetica Neue"/>
              </a:rPr>
              <a:t>things that we </a:t>
            </a:r>
            <a:r>
              <a:rPr lang="en-US" sz="3800" b="1" i="0" u="none" strike="noStrike" cap="none">
                <a:solidFill>
                  <a:srgbClr val="00AA8D"/>
                </a:solidFill>
                <a:latin typeface="Helvetica Neue"/>
                <a:ea typeface="Helvetica Neue"/>
                <a:cs typeface="Helvetica Neue"/>
                <a:sym typeface="Helvetica Neue"/>
              </a:rPr>
              <a:t>should</a:t>
            </a:r>
            <a:r>
              <a:rPr lang="en-US" sz="3800" b="0" i="0" u="none" strike="noStrike" cap="none">
                <a:solidFill>
                  <a:srgbClr val="00AA8D"/>
                </a:solidFill>
                <a:latin typeface="Helvetica Neue"/>
                <a:ea typeface="Helvetica Neue"/>
                <a:cs typeface="Helvetica Neue"/>
                <a:sym typeface="Helvetica Neue"/>
              </a:rPr>
              <a:t> select that we </a:t>
            </a:r>
            <a:r>
              <a:rPr lang="en-US" sz="3800" b="1" i="1" u="none" strike="noStrike" cap="none">
                <a:solidFill>
                  <a:srgbClr val="00AA8D"/>
                </a:solidFill>
                <a:latin typeface="Helvetica Neue"/>
                <a:ea typeface="Helvetica Neue"/>
                <a:cs typeface="Helvetica Neue"/>
                <a:sym typeface="Helvetica Neue"/>
              </a:rPr>
              <a:t>did</a:t>
            </a:r>
            <a:r>
              <a:rPr lang="en-US" sz="3800" b="0" i="0" u="none" strike="noStrike" cap="none">
                <a:solidFill>
                  <a:srgbClr val="00AA8D"/>
                </a:solidFill>
                <a:latin typeface="Helvetica Neue"/>
                <a:ea typeface="Helvetica Neue"/>
                <a:cs typeface="Helvetica Neue"/>
                <a:sym typeface="Helvetica Neue"/>
              </a:rPr>
              <a:t> select</a:t>
            </a:r>
            <a:r>
              <a:rPr lang="en-US" sz="3800" b="0" i="0" u="none" strike="noStrike" cap="none">
                <a:solidFill>
                  <a:srgbClr val="000000"/>
                </a:solidFill>
                <a:latin typeface="Helvetica Neue"/>
                <a:ea typeface="Helvetica Neue"/>
                <a:cs typeface="Helvetica Neue"/>
                <a:sym typeface="Helvetica Neue"/>
              </a:rPr>
              <a:t>”</a:t>
            </a:r>
            <a:endParaRPr/>
          </a:p>
        </p:txBody>
      </p:sp>
      <p:sp>
        <p:nvSpPr>
          <p:cNvPr id="566" name="Google Shape;566;p29"/>
          <p:cNvSpPr txBox="1"/>
          <p:nvPr/>
        </p:nvSpPr>
        <p:spPr>
          <a:xfrm>
            <a:off x="709109" y="7496898"/>
            <a:ext cx="6542560"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567" name="Google Shape;567;p29"/>
          <p:cNvSpPr txBox="1"/>
          <p:nvPr/>
        </p:nvSpPr>
        <p:spPr>
          <a:xfrm>
            <a:off x="2849955" y="6540596"/>
            <a:ext cx="1430021"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568" name="Google Shape;568;p29"/>
          <p:cNvSpPr/>
          <p:nvPr/>
        </p:nvSpPr>
        <p:spPr>
          <a:xfrm rot="5400000">
            <a:off x="11700828" y="3917955"/>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9" name="Google Shape;569;p29"/>
          <p:cNvSpPr/>
          <p:nvPr/>
        </p:nvSpPr>
        <p:spPr>
          <a:xfrm rot="5400000">
            <a:off x="11142897" y="6986732"/>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0" name="Google Shape;570;p29"/>
          <p:cNvSpPr/>
          <p:nvPr/>
        </p:nvSpPr>
        <p:spPr>
          <a:xfrm rot="5400000">
            <a:off x="13026566" y="8882177"/>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1" name="Google Shape;571;p2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30"/>
          <p:cNvSpPr txBox="1"/>
          <p:nvPr/>
        </p:nvSpPr>
        <p:spPr>
          <a:xfrm>
            <a:off x="2896977" y="11140185"/>
            <a:ext cx="2106550"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577" name="Google Shape;577;p30"/>
          <p:cNvSpPr txBox="1"/>
          <p:nvPr/>
        </p:nvSpPr>
        <p:spPr>
          <a:xfrm>
            <a:off x="11067653" y="11140185"/>
            <a:ext cx="2089215"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578" name="Google Shape;578;p30"/>
          <p:cNvSpPr txBox="1"/>
          <p:nvPr/>
        </p:nvSpPr>
        <p:spPr>
          <a:xfrm>
            <a:off x="19546875" y="11140185"/>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579" name="Google Shape;579;p30"/>
          <p:cNvSpPr txBox="1"/>
          <p:nvPr/>
        </p:nvSpPr>
        <p:spPr>
          <a:xfrm>
            <a:off x="1586779" y="12132024"/>
            <a:ext cx="5428045" cy="7093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580" name="Google Shape;580;p30"/>
          <p:cNvSpPr txBox="1"/>
          <p:nvPr/>
        </p:nvSpPr>
        <p:spPr>
          <a:xfrm>
            <a:off x="9220607" y="11820874"/>
            <a:ext cx="5783308"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581" name="Google Shape;581;p30"/>
          <p:cNvSpPr txBox="1"/>
          <p:nvPr/>
        </p:nvSpPr>
        <p:spPr>
          <a:xfrm>
            <a:off x="16990606" y="11820874"/>
            <a:ext cx="6542560"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582" name="Google Shape;582;p30"/>
          <p:cNvSpPr/>
          <p:nvPr/>
        </p:nvSpPr>
        <p:spPr>
          <a:xfrm rot="5400000">
            <a:off x="10771505" y="1080383"/>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83" name="Google Shape;583;p30"/>
          <p:cNvSpPr/>
          <p:nvPr/>
        </p:nvSpPr>
        <p:spPr>
          <a:xfrm rot="5400000">
            <a:off x="10771505" y="3835061"/>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584" name="Google Shape;584;p30"/>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85" name="Google Shape;585;p30"/>
          <p:cNvSpPr txBox="1"/>
          <p:nvPr/>
        </p:nvSpPr>
        <p:spPr>
          <a:xfrm>
            <a:off x="10563593" y="9109742"/>
            <a:ext cx="3256814" cy="5731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586" name="Google Shape;586;p30"/>
          <p:cNvSpPr/>
          <p:nvPr/>
        </p:nvSpPr>
        <p:spPr>
          <a:xfrm>
            <a:off x="12191057" y="3688574"/>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7" name="Google Shape;587;p30"/>
          <p:cNvSpPr/>
          <p:nvPr/>
        </p:nvSpPr>
        <p:spPr>
          <a:xfrm rot="5400000">
            <a:off x="10258767" y="3692375"/>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8" name="Google Shape;588;p30"/>
          <p:cNvSpPr/>
          <p:nvPr/>
        </p:nvSpPr>
        <p:spPr>
          <a:xfrm>
            <a:off x="10284167" y="559178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9" name="Google Shape;589;p30"/>
          <p:cNvSpPr/>
          <p:nvPr/>
        </p:nvSpPr>
        <p:spPr>
          <a:xfrm rot="5400000">
            <a:off x="12191057" y="5600681"/>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0" name="Google Shape;590;p30"/>
          <p:cNvSpPr/>
          <p:nvPr/>
        </p:nvSpPr>
        <p:spPr>
          <a:xfrm rot="5400000">
            <a:off x="10258767" y="3692374"/>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1" name="Google Shape;591;p30"/>
          <p:cNvSpPr/>
          <p:nvPr/>
        </p:nvSpPr>
        <p:spPr>
          <a:xfrm rot="5400000">
            <a:off x="12191057" y="560068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0"/>
          <p:cNvSpPr/>
          <p:nvPr/>
        </p:nvSpPr>
        <p:spPr>
          <a:xfrm rot="5400000">
            <a:off x="10289427"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3" name="Google Shape;593;p30"/>
          <p:cNvSpPr/>
          <p:nvPr/>
        </p:nvSpPr>
        <p:spPr>
          <a:xfrm rot="5400000">
            <a:off x="12173096" y="5582721"/>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w="508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4" name="Google Shape;594;p30"/>
          <p:cNvSpPr/>
          <p:nvPr/>
        </p:nvSpPr>
        <p:spPr>
          <a:xfrm rot="5400000">
            <a:off x="10286179" y="3687275"/>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w="50800" cap="flat" cmpd="sng">
            <a:solidFill>
              <a:srgbClr val="00AA8D"/>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5" name="Google Shape;595;p3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1"/>
          <p:cNvSpPr txBox="1"/>
          <p:nvPr/>
        </p:nvSpPr>
        <p:spPr>
          <a:xfrm>
            <a:off x="2697999" y="8443225"/>
            <a:ext cx="22518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601" name="Google Shape;601;p31"/>
          <p:cNvSpPr txBox="1"/>
          <p:nvPr/>
        </p:nvSpPr>
        <p:spPr>
          <a:xfrm>
            <a:off x="10851200" y="8443225"/>
            <a:ext cx="22518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602" name="Google Shape;602;p31"/>
          <p:cNvSpPr txBox="1"/>
          <p:nvPr/>
        </p:nvSpPr>
        <p:spPr>
          <a:xfrm>
            <a:off x="19493009" y="8443226"/>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603" name="Google Shape;603;p31"/>
          <p:cNvSpPr txBox="1"/>
          <p:nvPr/>
        </p:nvSpPr>
        <p:spPr>
          <a:xfrm>
            <a:off x="1427700" y="9435075"/>
            <a:ext cx="5533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604" name="Google Shape;604;p31"/>
          <p:cNvSpPr txBox="1"/>
          <p:nvPr/>
        </p:nvSpPr>
        <p:spPr>
          <a:xfrm>
            <a:off x="9166742" y="9123916"/>
            <a:ext cx="5783307"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605" name="Google Shape;605;p31"/>
          <p:cNvSpPr txBox="1"/>
          <p:nvPr/>
        </p:nvSpPr>
        <p:spPr>
          <a:xfrm>
            <a:off x="16936739" y="9123916"/>
            <a:ext cx="6542561"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606" name="Google Shape;606;p31"/>
          <p:cNvSpPr txBox="1"/>
          <p:nvPr/>
        </p:nvSpPr>
        <p:spPr>
          <a:xfrm>
            <a:off x="2698000" y="11191013"/>
            <a:ext cx="2361848" cy="13455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7" name="Google Shape;607;p31"/>
          <p:cNvSpPr txBox="1"/>
          <p:nvPr/>
        </p:nvSpPr>
        <p:spPr>
          <a:xfrm>
            <a:off x="10860326" y="11181488"/>
            <a:ext cx="236121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8" name="Google Shape;608;p31"/>
          <p:cNvSpPr txBox="1"/>
          <p:nvPr/>
        </p:nvSpPr>
        <p:spPr>
          <a:xfrm>
            <a:off x="19022017" y="11181488"/>
            <a:ext cx="239677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9" name="Google Shape;609;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32</a:t>
            </a:fld>
            <a:endParaRPr/>
          </a:p>
        </p:txBody>
      </p:sp>
      <p:sp>
        <p:nvSpPr>
          <p:cNvPr id="610" name="Google Shape;610;p31"/>
          <p:cNvSpPr/>
          <p:nvPr/>
        </p:nvSpPr>
        <p:spPr>
          <a:xfrm>
            <a:off x="14205801" y="4312449"/>
            <a:ext cx="1476523" cy="3272701"/>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11" name="Google Shape;611;p31"/>
          <p:cNvSpPr/>
          <p:nvPr/>
        </p:nvSpPr>
        <p:spPr>
          <a:xfrm rot="-8106341">
            <a:off x="8317056" y="1120164"/>
            <a:ext cx="1834466" cy="1834466"/>
          </a:xfrm>
          <a:custGeom>
            <a:avLst/>
            <a:gdLst/>
            <a:ahLst/>
            <a:cxnLst/>
            <a:rect l="l" t="t" r="r" b="b"/>
            <a:pathLst>
              <a:path w="21600" h="21600" extrusionOk="0">
                <a:moveTo>
                  <a:pt x="21600" y="21600"/>
                </a:moveTo>
                <a:lnTo>
                  <a:pt x="21600" y="0"/>
                </a:lnTo>
                <a:lnTo>
                  <a:pt x="0" y="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2" name="Google Shape;612;p31"/>
          <p:cNvSpPr/>
          <p:nvPr/>
        </p:nvSpPr>
        <p:spPr>
          <a:xfrm rot="-8106341">
            <a:off x="7348667" y="4645911"/>
            <a:ext cx="1842066" cy="1842067"/>
          </a:xfrm>
          <a:custGeom>
            <a:avLst/>
            <a:gdLst/>
            <a:ahLst/>
            <a:cxnLst/>
            <a:rect l="l" t="t" r="r" b="b"/>
            <a:pathLst>
              <a:path w="21600" h="21600" extrusionOk="0">
                <a:moveTo>
                  <a:pt x="0" y="0"/>
                </a:moveTo>
                <a:lnTo>
                  <a:pt x="0" y="21600"/>
                </a:lnTo>
                <a:lnTo>
                  <a:pt x="21600" y="21600"/>
                </a:lnTo>
                <a:close/>
              </a:path>
            </a:pathLst>
          </a:custGeom>
          <a:solidFill>
            <a:srgbClr val="16E7C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3" name="Google Shape;613;p31"/>
          <p:cNvSpPr/>
          <p:nvPr/>
        </p:nvSpPr>
        <p:spPr>
          <a:xfrm rot="-8106341">
            <a:off x="13589663" y="5446591"/>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4" name="Google Shape;614;p31"/>
          <p:cNvSpPr txBox="1"/>
          <p:nvPr/>
        </p:nvSpPr>
        <p:spPr>
          <a:xfrm>
            <a:off x="2676714" y="167664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T</a:t>
            </a:r>
            <a:r>
              <a:rPr lang="en-US" sz="4100" b="0" i="0" u="none" strike="noStrike" cap="none">
                <a:solidFill>
                  <a:srgbClr val="000000"/>
                </a:solidFill>
                <a:latin typeface="Helvetica Neue"/>
                <a:ea typeface="Helvetica Neue"/>
                <a:cs typeface="Helvetica Neue"/>
                <a:sym typeface="Helvetica Neue"/>
              </a:rPr>
              <a:t>RUE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a:p>
        </p:txBody>
      </p:sp>
      <p:sp>
        <p:nvSpPr>
          <p:cNvPr id="615" name="Google Shape;615;p31"/>
          <p:cNvSpPr txBox="1"/>
          <p:nvPr/>
        </p:nvSpPr>
        <p:spPr>
          <a:xfrm>
            <a:off x="2676714" y="5043805"/>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F</a:t>
            </a:r>
            <a:r>
              <a:rPr lang="en-US" sz="4100" b="0" i="0" u="none" strike="noStrike" cap="none">
                <a:solidFill>
                  <a:srgbClr val="000000"/>
                </a:solidFill>
                <a:latin typeface="Helvetica Neue"/>
                <a:ea typeface="Helvetica Neue"/>
                <a:cs typeface="Helvetica Neue"/>
                <a:sym typeface="Helvetica Neue"/>
              </a:rPr>
              <a:t>ALSE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a:p>
        </p:txBody>
      </p:sp>
      <p:sp>
        <p:nvSpPr>
          <p:cNvPr id="616" name="Google Shape;616;p31"/>
          <p:cNvSpPr txBox="1"/>
          <p:nvPr/>
        </p:nvSpPr>
        <p:spPr>
          <a:xfrm>
            <a:off x="15210936" y="1493740"/>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7" name="Google Shape;617;p31"/>
          <p:cNvSpPr txBox="1"/>
          <p:nvPr/>
        </p:nvSpPr>
        <p:spPr>
          <a:xfrm>
            <a:off x="15210936" y="5612256"/>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dirty="0">
                <a:latin typeface="Helvetica Neue"/>
                <a:ea typeface="Helvetica Neue"/>
                <a:cs typeface="Helvetica Neue"/>
                <a:sym typeface="Helvetica Neue"/>
              </a:rPr>
              <a:t>RUE</a:t>
            </a:r>
            <a:r>
              <a:rPr lang="en-US" sz="4100" b="0" i="0" u="none" strike="noStrike" cap="none" dirty="0">
                <a:solidFill>
                  <a:srgbClr val="000000"/>
                </a:solidFill>
                <a:latin typeface="Helvetica Neue"/>
                <a:ea typeface="Helvetica Neue"/>
                <a:cs typeface="Helvetica Neue"/>
                <a:sym typeface="Helvetica Neue"/>
              </a:rPr>
              <a:t>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8" name="Google Shape;618;p31"/>
          <p:cNvSpPr txBox="1"/>
          <p:nvPr/>
        </p:nvSpPr>
        <p:spPr>
          <a:xfrm>
            <a:off x="9933182" y="1830069"/>
            <a:ext cx="69977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19" name="Google Shape;619;p31"/>
          <p:cNvSpPr txBox="1"/>
          <p:nvPr/>
        </p:nvSpPr>
        <p:spPr>
          <a:xfrm>
            <a:off x="9933182" y="5359617"/>
            <a:ext cx="76708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0" name="Google Shape;620;p31"/>
          <p:cNvSpPr txBox="1"/>
          <p:nvPr/>
        </p:nvSpPr>
        <p:spPr>
          <a:xfrm>
            <a:off x="13085064" y="1653178"/>
            <a:ext cx="84455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1" name="Google Shape;621;p31"/>
          <p:cNvSpPr txBox="1"/>
          <p:nvPr/>
        </p:nvSpPr>
        <p:spPr>
          <a:xfrm>
            <a:off x="13123798" y="5741472"/>
            <a:ext cx="77724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2" name="Google Shape;622;p31"/>
          <p:cNvSpPr/>
          <p:nvPr/>
        </p:nvSpPr>
        <p:spPr>
          <a:xfrm>
            <a:off x="14217431" y="240490"/>
            <a:ext cx="1430021" cy="3169627"/>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23" name="Google Shape;623;p31"/>
          <p:cNvSpPr/>
          <p:nvPr/>
        </p:nvSpPr>
        <p:spPr>
          <a:xfrm rot="2700000">
            <a:off x="15138263" y="1292872"/>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33</a:t>
            </a:fld>
            <a:endParaRPr/>
          </a:p>
        </p:txBody>
      </p:sp>
      <p:pic>
        <p:nvPicPr>
          <p:cNvPr id="629" name="Google Shape;629;p32" descr="Image"/>
          <p:cNvPicPr preferRelativeResize="0"/>
          <p:nvPr/>
        </p:nvPicPr>
        <p:blipFill rotWithShape="1">
          <a:blip r:embed="rId3">
            <a:alphaModFix/>
          </a:blip>
          <a:srcRect/>
          <a:stretch/>
        </p:blipFill>
        <p:spPr>
          <a:xfrm>
            <a:off x="2241550" y="880614"/>
            <a:ext cx="19900900" cy="10960101"/>
          </a:xfrm>
          <a:prstGeom prst="rect">
            <a:avLst/>
          </a:prstGeom>
          <a:noFill/>
          <a:ln>
            <a:noFill/>
          </a:ln>
        </p:spPr>
      </p:pic>
      <p:sp>
        <p:nvSpPr>
          <p:cNvPr id="630" name="Google Shape;630;p32"/>
          <p:cNvSpPr txBox="1"/>
          <p:nvPr/>
        </p:nvSpPr>
        <p:spPr>
          <a:xfrm>
            <a:off x="8763304" y="12181512"/>
            <a:ext cx="7547040"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https://</a:t>
            </a:r>
            <a:r>
              <a:rPr lang="en-US" sz="2400" b="0" i="0" u="none" strike="noStrike" cap="none" dirty="0" err="1">
                <a:solidFill>
                  <a:srgbClr val="5E5E5E"/>
                </a:solidFill>
                <a:latin typeface="Helvetica Neue"/>
                <a:ea typeface="Helvetica Neue"/>
                <a:cs typeface="Helvetica Neue"/>
                <a:sym typeface="Helvetica Neue"/>
              </a:rPr>
              <a:t>en.wikipedia.org</a:t>
            </a:r>
            <a:r>
              <a:rPr lang="en-US" sz="2400" b="0" i="0" u="none" strike="noStrike" cap="none" dirty="0">
                <a:solidFill>
                  <a:srgbClr val="5E5E5E"/>
                </a:solidFill>
                <a:latin typeface="Helvetica Neue"/>
                <a:ea typeface="Helvetica Neue"/>
                <a:cs typeface="Helvetica Neue"/>
                <a:sym typeface="Helvetica Neue"/>
              </a:rPr>
              <a:t>/wiki/</a:t>
            </a:r>
            <a:r>
              <a:rPr lang="en-US" sz="2400" b="0" i="0" u="none" strike="noStrike" cap="none" dirty="0" err="1">
                <a:solidFill>
                  <a:srgbClr val="5E5E5E"/>
                </a:solidFill>
                <a:latin typeface="Helvetica Neue"/>
                <a:ea typeface="Helvetica Neue"/>
                <a:cs typeface="Helvetica Neue"/>
                <a:sym typeface="Helvetica Neue"/>
              </a:rPr>
              <a:t>Precision_and_recall</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33"/>
          <p:cNvSpPr txBox="1"/>
          <p:nvPr/>
        </p:nvSpPr>
        <p:spPr>
          <a:xfrm>
            <a:off x="3672126" y="8165789"/>
            <a:ext cx="2106550"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636" name="Google Shape;636;p33"/>
          <p:cNvSpPr txBox="1"/>
          <p:nvPr/>
        </p:nvSpPr>
        <p:spPr>
          <a:xfrm>
            <a:off x="10694601" y="8165789"/>
            <a:ext cx="2089214"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637" name="Google Shape;637;p33"/>
          <p:cNvSpPr txBox="1"/>
          <p:nvPr/>
        </p:nvSpPr>
        <p:spPr>
          <a:xfrm>
            <a:off x="19181442" y="8494253"/>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638" name="Google Shape;638;p33"/>
          <p:cNvSpPr txBox="1"/>
          <p:nvPr/>
        </p:nvSpPr>
        <p:spPr>
          <a:xfrm>
            <a:off x="2418502" y="10734488"/>
            <a:ext cx="2361849" cy="13455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39" name="Google Shape;639;p33"/>
          <p:cNvSpPr txBox="1"/>
          <p:nvPr/>
        </p:nvSpPr>
        <p:spPr>
          <a:xfrm>
            <a:off x="9964938" y="10594085"/>
            <a:ext cx="236121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40" name="Google Shape;640;p33"/>
          <p:cNvSpPr txBox="1"/>
          <p:nvPr/>
        </p:nvSpPr>
        <p:spPr>
          <a:xfrm>
            <a:off x="17520164" y="10646436"/>
            <a:ext cx="2396774"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graphicFrame>
        <p:nvGraphicFramePr>
          <p:cNvPr id="641" name="Google Shape;641;p33"/>
          <p:cNvGraphicFramePr/>
          <p:nvPr/>
        </p:nvGraphicFramePr>
        <p:xfrm>
          <a:off x="6328403" y="1664740"/>
          <a:ext cx="11727175" cy="6210075"/>
        </p:xfrm>
        <a:graphic>
          <a:graphicData uri="http://schemas.openxmlformats.org/drawingml/2006/table">
            <a:tbl>
              <a:tblPr firstRow="1" firstCol="1">
                <a:noFill/>
                <a:tableStyleId>{0EBF20A5-B804-4EAC-AE01-2CF047572035}</a:tableStyleId>
              </a:tblPr>
              <a:tblGrid>
                <a:gridCol w="2353775">
                  <a:extLst>
                    <a:ext uri="{9D8B030D-6E8A-4147-A177-3AD203B41FA5}">
                      <a16:colId xmlns:a16="http://schemas.microsoft.com/office/drawing/2014/main" val="20000"/>
                    </a:ext>
                  </a:extLst>
                </a:gridCol>
                <a:gridCol w="4708450">
                  <a:extLst>
                    <a:ext uri="{9D8B030D-6E8A-4147-A177-3AD203B41FA5}">
                      <a16:colId xmlns:a16="http://schemas.microsoft.com/office/drawing/2014/main" val="20001"/>
                    </a:ext>
                  </a:extLst>
                </a:gridCol>
                <a:gridCol w="4664950">
                  <a:extLst>
                    <a:ext uri="{9D8B030D-6E8A-4147-A177-3AD203B41FA5}">
                      <a16:colId xmlns:a16="http://schemas.microsoft.com/office/drawing/2014/main" val="20002"/>
                    </a:ext>
                  </a:extLst>
                </a:gridCol>
              </a:tblGrid>
              <a:tr h="1004525">
                <a:tc>
                  <a:txBody>
                    <a:bodyPr/>
                    <a:lstStyle/>
                    <a:p>
                      <a:pPr marL="0" marR="0" lvl="0" indent="0" algn="ctr" rtl="0">
                        <a:lnSpc>
                          <a:spcPct val="100000"/>
                        </a:lnSpc>
                        <a:spcBef>
                          <a:spcPts val="0"/>
                        </a:spcBef>
                        <a:spcAft>
                          <a:spcPts val="0"/>
                        </a:spcAft>
                        <a:buClr>
                          <a:schemeClr val="dk1"/>
                        </a:buClr>
                        <a:buSzPts val="3200"/>
                        <a:buFont typeface="Helvetica Neue"/>
                        <a:buNone/>
                      </a:pPr>
                      <a:endParaRPr sz="3200" u="none" strike="noStrike" cap="none"/>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b="1" u="none" strike="noStrike" cap="none"/>
                        <a:t>Predicted Positive</a:t>
                      </a:r>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b="1" u="none" strike="noStrike" cap="none"/>
                        <a:t>Predicted Negative</a:t>
                      </a:r>
                      <a:endParaRPr/>
                    </a:p>
                  </a:txBody>
                  <a:tcPr marL="50800" marR="50800" marT="50800" marB="50800" anchor="ctr"/>
                </a:tc>
                <a:extLst>
                  <a:ext uri="{0D108BD9-81ED-4DB2-BD59-A6C34878D82A}">
                    <a16:rowId xmlns:a16="http://schemas.microsoft.com/office/drawing/2014/main" val="10000"/>
                  </a:ext>
                </a:extLst>
              </a:tr>
              <a:tr h="2549250">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b="1" u="none" strike="noStrike" cap="none"/>
                        <a:t>Actually Positive</a:t>
                      </a:r>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u="none" strike="noStrike" cap="none"/>
                        <a:t>TP</a:t>
                      </a:r>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u="none" strike="noStrike" cap="none"/>
                        <a:t>FN</a:t>
                      </a:r>
                      <a:endParaRPr/>
                    </a:p>
                  </a:txBody>
                  <a:tcPr marL="50800" marR="50800" marT="50800" marB="50800" anchor="ctr"/>
                </a:tc>
                <a:extLst>
                  <a:ext uri="{0D108BD9-81ED-4DB2-BD59-A6C34878D82A}">
                    <a16:rowId xmlns:a16="http://schemas.microsoft.com/office/drawing/2014/main" val="10001"/>
                  </a:ext>
                </a:extLst>
              </a:tr>
              <a:tr h="2656300">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b="1" u="none" strike="noStrike" cap="none"/>
                        <a:t>Actually Negative</a:t>
                      </a:r>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u="none" strike="noStrike" cap="none"/>
                        <a:t>FP</a:t>
                      </a:r>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200"/>
                        <a:buFont typeface="Helvetica Neue"/>
                        <a:buNone/>
                      </a:pPr>
                      <a:r>
                        <a:rPr lang="en-US" sz="3200" u="none" strike="noStrike" cap="none"/>
                        <a:t>TN</a:t>
                      </a:r>
                      <a:endParaRPr/>
                    </a:p>
                  </a:txBody>
                  <a:tcPr marL="50800" marR="50800" marT="50800" marB="50800" anchor="ctr"/>
                </a:tc>
                <a:extLst>
                  <a:ext uri="{0D108BD9-81ED-4DB2-BD59-A6C34878D82A}">
                    <a16:rowId xmlns:a16="http://schemas.microsoft.com/office/drawing/2014/main" val="10002"/>
                  </a:ext>
                </a:extLst>
              </a:tr>
            </a:tbl>
          </a:graphicData>
        </a:graphic>
      </p:graphicFrame>
      <p:sp>
        <p:nvSpPr>
          <p:cNvPr id="642" name="Google Shape;642;p33"/>
          <p:cNvSpPr txBox="1">
            <a:spLocks noGrp="1"/>
          </p:cNvSpPr>
          <p:nvPr>
            <p:ph type="sldNum" idx="12"/>
          </p:nvPr>
        </p:nvSpPr>
        <p:spPr>
          <a:xfrm>
            <a:off x="12407420" y="13028647"/>
            <a:ext cx="253976" cy="37460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34</a:t>
            </a:fld>
            <a:endParaRPr/>
          </a:p>
        </p:txBody>
      </p:sp>
      <p:sp>
        <p:nvSpPr>
          <p:cNvPr id="643" name="Google Shape;643;p33"/>
          <p:cNvSpPr/>
          <p:nvPr/>
        </p:nvSpPr>
        <p:spPr>
          <a:xfrm>
            <a:off x="20557931" y="767505"/>
            <a:ext cx="1476523" cy="3272700"/>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44" name="Google Shape;644;p33"/>
          <p:cNvSpPr/>
          <p:nvPr/>
        </p:nvSpPr>
        <p:spPr>
          <a:xfrm rot="-8106341">
            <a:off x="2725735" y="1486622"/>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5" name="Google Shape;645;p33"/>
          <p:cNvSpPr/>
          <p:nvPr/>
        </p:nvSpPr>
        <p:spPr>
          <a:xfrm rot="-8106341">
            <a:off x="1757347" y="5012369"/>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6" name="Google Shape;646;p33"/>
          <p:cNvSpPr/>
          <p:nvPr/>
        </p:nvSpPr>
        <p:spPr>
          <a:xfrm rot="-8106341">
            <a:off x="19941793" y="1901646"/>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7" name="Google Shape;647;p33"/>
          <p:cNvSpPr txBox="1"/>
          <p:nvPr/>
        </p:nvSpPr>
        <p:spPr>
          <a:xfrm>
            <a:off x="4341861" y="2196527"/>
            <a:ext cx="69977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48" name="Google Shape;648;p33"/>
          <p:cNvSpPr txBox="1"/>
          <p:nvPr/>
        </p:nvSpPr>
        <p:spPr>
          <a:xfrm>
            <a:off x="4341861" y="5726074"/>
            <a:ext cx="76708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49" name="Google Shape;649;p33"/>
          <p:cNvSpPr txBox="1"/>
          <p:nvPr/>
        </p:nvSpPr>
        <p:spPr>
          <a:xfrm>
            <a:off x="19342368" y="5756297"/>
            <a:ext cx="77724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50" name="Google Shape;650;p33"/>
          <p:cNvSpPr txBox="1"/>
          <p:nvPr/>
        </p:nvSpPr>
        <p:spPr>
          <a:xfrm>
            <a:off x="19475929" y="2196527"/>
            <a:ext cx="84455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51" name="Google Shape;651;p33"/>
          <p:cNvSpPr/>
          <p:nvPr/>
        </p:nvSpPr>
        <p:spPr>
          <a:xfrm>
            <a:off x="20569559" y="4383574"/>
            <a:ext cx="1430022" cy="3169627"/>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52" name="Google Shape;652;p33"/>
          <p:cNvSpPr/>
          <p:nvPr/>
        </p:nvSpPr>
        <p:spPr>
          <a:xfrm rot="2700000">
            <a:off x="21490392" y="5435956"/>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653" name="Google Shape;653;p33"/>
          <p:cNvGrpSpPr/>
          <p:nvPr/>
        </p:nvGrpSpPr>
        <p:grpSpPr>
          <a:xfrm>
            <a:off x="5546356" y="8996027"/>
            <a:ext cx="2019037" cy="4822488"/>
            <a:chOff x="0" y="0"/>
            <a:chExt cx="2019035" cy="4822487"/>
          </a:xfrm>
        </p:grpSpPr>
        <p:cxnSp>
          <p:nvCxnSpPr>
            <p:cNvPr id="654" name="Google Shape;654;p33"/>
            <p:cNvCxnSpPr/>
            <p:nvPr/>
          </p:nvCxnSpPr>
          <p:spPr>
            <a:xfrm>
              <a:off x="526804" y="2444141"/>
              <a:ext cx="1492231" cy="1"/>
            </a:xfrm>
            <a:prstGeom prst="straightConnector1">
              <a:avLst/>
            </a:prstGeom>
            <a:noFill/>
            <a:ln w="50800" cap="flat" cmpd="sng">
              <a:solidFill>
                <a:srgbClr val="000000"/>
              </a:solidFill>
              <a:prstDash val="solid"/>
              <a:miter lim="400000"/>
              <a:headEnd type="none" w="sm" len="sm"/>
              <a:tailEnd type="none" w="sm" len="sm"/>
            </a:ln>
          </p:spPr>
        </p:cxnSp>
        <p:sp>
          <p:nvSpPr>
            <p:cNvPr id="655" name="Google Shape;655;p33"/>
            <p:cNvSpPr/>
            <p:nvPr/>
          </p:nvSpPr>
          <p:spPr>
            <a:xfrm>
              <a:off x="0" y="2637014"/>
              <a:ext cx="986006" cy="2185473"/>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56" name="Google Shape;656;p33"/>
            <p:cNvSpPr/>
            <p:nvPr/>
          </p:nvSpPr>
          <p:spPr>
            <a:xfrm>
              <a:off x="956049" y="2637014"/>
              <a:ext cx="986006" cy="2185473"/>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57" name="Google Shape;657;p33"/>
            <p:cNvSpPr/>
            <p:nvPr/>
          </p:nvSpPr>
          <p:spPr>
            <a:xfrm rot="-8106341">
              <a:off x="626896" y="3373792"/>
              <a:ext cx="639315" cy="63931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8" name="Google Shape;658;p33"/>
            <p:cNvSpPr/>
            <p:nvPr/>
          </p:nvSpPr>
          <p:spPr>
            <a:xfrm rot="-8106341">
              <a:off x="628609" y="3375111"/>
              <a:ext cx="636677" cy="636677"/>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9" name="Google Shape;659;p33"/>
            <p:cNvSpPr/>
            <p:nvPr/>
          </p:nvSpPr>
          <p:spPr>
            <a:xfrm rot="-8106341">
              <a:off x="629856" y="3373792"/>
              <a:ext cx="639316" cy="63931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0" name="Google Shape;660;p33"/>
            <p:cNvSpPr/>
            <p:nvPr/>
          </p:nvSpPr>
          <p:spPr>
            <a:xfrm rot="-8106341">
              <a:off x="631569" y="3375111"/>
              <a:ext cx="636678" cy="636677"/>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1" name="Google Shape;661;p33"/>
            <p:cNvSpPr/>
            <p:nvPr/>
          </p:nvSpPr>
          <p:spPr>
            <a:xfrm rot="-8106341">
              <a:off x="628609" y="3375111"/>
              <a:ext cx="636677" cy="636677"/>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2" name="Google Shape;662;p33"/>
            <p:cNvSpPr/>
            <p:nvPr/>
          </p:nvSpPr>
          <p:spPr>
            <a:xfrm>
              <a:off x="0" y="0"/>
              <a:ext cx="986006" cy="2185472"/>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63" name="Google Shape;663;p33"/>
            <p:cNvSpPr/>
            <p:nvPr/>
          </p:nvSpPr>
          <p:spPr>
            <a:xfrm rot="-8106341">
              <a:off x="668278" y="738096"/>
              <a:ext cx="636678" cy="636678"/>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664" name="Google Shape;664;p33"/>
          <p:cNvGrpSpPr/>
          <p:nvPr/>
        </p:nvGrpSpPr>
        <p:grpSpPr>
          <a:xfrm>
            <a:off x="12541708" y="9916677"/>
            <a:ext cx="1877355" cy="2876485"/>
            <a:chOff x="0" y="-1"/>
            <a:chExt cx="1877354" cy="2876483"/>
          </a:xfrm>
        </p:grpSpPr>
        <p:sp>
          <p:nvSpPr>
            <p:cNvPr id="665" name="Google Shape;665;p33"/>
            <p:cNvSpPr/>
            <p:nvPr/>
          </p:nvSpPr>
          <p:spPr>
            <a:xfrm rot="-8106341">
              <a:off x="483147" y="165890"/>
              <a:ext cx="800995" cy="80099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666" name="Google Shape;666;p33"/>
            <p:cNvCxnSpPr/>
            <p:nvPr/>
          </p:nvCxnSpPr>
          <p:spPr>
            <a:xfrm>
              <a:off x="0" y="1383315"/>
              <a:ext cx="1877354" cy="1"/>
            </a:xfrm>
            <a:prstGeom prst="straightConnector1">
              <a:avLst/>
            </a:prstGeom>
            <a:noFill/>
            <a:ln w="50800" cap="flat" cmpd="sng">
              <a:solidFill>
                <a:srgbClr val="000000"/>
              </a:solidFill>
              <a:prstDash val="solid"/>
              <a:miter lim="400000"/>
              <a:headEnd type="none" w="sm" len="sm"/>
              <a:tailEnd type="none" w="sm" len="sm"/>
            </a:ln>
          </p:spPr>
        </p:cxnSp>
        <p:sp>
          <p:nvSpPr>
            <p:cNvPr id="667" name="Google Shape;667;p33"/>
            <p:cNvSpPr/>
            <p:nvPr/>
          </p:nvSpPr>
          <p:spPr>
            <a:xfrm rot="-8106341">
              <a:off x="539952" y="1909528"/>
              <a:ext cx="796440" cy="796440"/>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8" name="Google Shape;668;p33"/>
            <p:cNvSpPr/>
            <p:nvPr/>
          </p:nvSpPr>
          <p:spPr>
            <a:xfrm rot="-8106341">
              <a:off x="533237" y="1905591"/>
              <a:ext cx="804313" cy="804314"/>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69" name="Google Shape;669;p33"/>
            <p:cNvSpPr/>
            <p:nvPr/>
          </p:nvSpPr>
          <p:spPr>
            <a:xfrm rot="-8106341">
              <a:off x="535391" y="1907250"/>
              <a:ext cx="800995" cy="80099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670" name="Google Shape;670;p33"/>
          <p:cNvGrpSpPr/>
          <p:nvPr/>
        </p:nvGrpSpPr>
        <p:grpSpPr>
          <a:xfrm>
            <a:off x="20357515" y="10070110"/>
            <a:ext cx="1877357" cy="3830237"/>
            <a:chOff x="0" y="-1"/>
            <a:chExt cx="1877355" cy="3830236"/>
          </a:xfrm>
        </p:grpSpPr>
        <p:sp>
          <p:nvSpPr>
            <p:cNvPr id="671" name="Google Shape;671;p33"/>
            <p:cNvSpPr/>
            <p:nvPr/>
          </p:nvSpPr>
          <p:spPr>
            <a:xfrm rot="-8106341">
              <a:off x="448863" y="154118"/>
              <a:ext cx="744156" cy="744157"/>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672" name="Google Shape;672;p33"/>
            <p:cNvCxnSpPr/>
            <p:nvPr/>
          </p:nvCxnSpPr>
          <p:spPr>
            <a:xfrm>
              <a:off x="0" y="1285154"/>
              <a:ext cx="1744137" cy="1"/>
            </a:xfrm>
            <a:prstGeom prst="straightConnector1">
              <a:avLst/>
            </a:prstGeom>
            <a:noFill/>
            <a:ln w="50800" cap="flat" cmpd="sng">
              <a:solidFill>
                <a:srgbClr val="000000"/>
              </a:solidFill>
              <a:prstDash val="solid"/>
              <a:miter lim="400000"/>
              <a:headEnd type="none" w="sm" len="sm"/>
              <a:tailEnd type="none" w="sm" len="sm"/>
            </a:ln>
          </p:spPr>
        </p:cxnSp>
        <p:grpSp>
          <p:nvGrpSpPr>
            <p:cNvPr id="673" name="Google Shape;673;p33"/>
            <p:cNvGrpSpPr/>
            <p:nvPr/>
          </p:nvGrpSpPr>
          <p:grpSpPr>
            <a:xfrm>
              <a:off x="246475" y="1480171"/>
              <a:ext cx="1630880" cy="2350064"/>
              <a:chOff x="-1" y="0"/>
              <a:chExt cx="1630879" cy="2350062"/>
            </a:xfrm>
          </p:grpSpPr>
          <p:sp>
            <p:nvSpPr>
              <p:cNvPr id="674" name="Google Shape;674;p33"/>
              <p:cNvSpPr/>
              <p:nvPr/>
            </p:nvSpPr>
            <p:spPr>
              <a:xfrm>
                <a:off x="570614" y="0"/>
                <a:ext cx="1060264" cy="2350062"/>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75" name="Google Shape;675;p33"/>
              <p:cNvSpPr/>
              <p:nvPr/>
            </p:nvSpPr>
            <p:spPr>
              <a:xfrm rot="-8106341">
                <a:off x="158364" y="792702"/>
                <a:ext cx="764658" cy="764658"/>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676" name="Google Shape;676;p33"/>
            <p:cNvSpPr/>
            <p:nvPr/>
          </p:nvSpPr>
          <p:spPr>
            <a:xfrm rot="-8106341">
              <a:off x="432497" y="2283124"/>
              <a:ext cx="744157" cy="74415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4"/>
          <p:cNvSpPr txBox="1"/>
          <p:nvPr/>
        </p:nvSpPr>
        <p:spPr>
          <a:xfrm>
            <a:off x="10078975" y="6826100"/>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682" name="Google Shape;682;p34"/>
          <p:cNvSpPr txBox="1"/>
          <p:nvPr/>
        </p:nvSpPr>
        <p:spPr>
          <a:xfrm>
            <a:off x="9143525" y="7560050"/>
            <a:ext cx="11481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pic>
        <p:nvPicPr>
          <p:cNvPr id="683" name="Google Shape;683;p34" descr="Image"/>
          <p:cNvPicPr preferRelativeResize="0"/>
          <p:nvPr/>
        </p:nvPicPr>
        <p:blipFill rotWithShape="1">
          <a:blip r:embed="rId3">
            <a:alphaModFix/>
          </a:blip>
          <a:srcRect/>
          <a:stretch/>
        </p:blipFill>
        <p:spPr>
          <a:xfrm>
            <a:off x="4876892" y="3048093"/>
            <a:ext cx="3643808" cy="7619814"/>
          </a:xfrm>
          <a:prstGeom prst="rect">
            <a:avLst/>
          </a:prstGeom>
          <a:noFill/>
          <a:ln>
            <a:noFill/>
          </a:ln>
        </p:spPr>
      </p:pic>
      <p:sp>
        <p:nvSpPr>
          <p:cNvPr id="684" name="Google Shape;684;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35</a:t>
            </a:fld>
            <a:endParaRPr/>
          </a:p>
        </p:txBody>
      </p:sp>
      <p:sp>
        <p:nvSpPr>
          <p:cNvPr id="685" name="Google Shape;685;p34"/>
          <p:cNvSpPr txBox="1"/>
          <p:nvPr/>
        </p:nvSpPr>
        <p:spPr>
          <a:xfrm>
            <a:off x="4334050" y="11733600"/>
            <a:ext cx="17787000" cy="795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4500"/>
              <a:buFont typeface="Helvetica Neue"/>
              <a:buNone/>
            </a:pPr>
            <a:r>
              <a:rPr lang="en-US" sz="4500" b="0" i="0" u="none" strike="noStrike" cap="none">
                <a:solidFill>
                  <a:srgbClr val="5E5E5E"/>
                </a:solidFill>
                <a:latin typeface="Helvetica Neue"/>
                <a:ea typeface="Helvetica Neue"/>
                <a:cs typeface="Helvetica Neue"/>
                <a:sym typeface="Helvetica Neue"/>
              </a:rPr>
              <a:t>Q: If my model predicts with 99.99% accuracy, is it good enough?</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5"/>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a:p>
        </p:txBody>
      </p:sp>
      <p:pic>
        <p:nvPicPr>
          <p:cNvPr id="691" name="Google Shape;691;p35"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692" name="Google Shape;692;p35"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693" name="Google Shape;693;p35"/>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694" name="Google Shape;694;p35"/>
          <p:cNvSpPr txBox="1"/>
          <p:nvPr/>
        </p:nvSpPr>
        <p:spPr>
          <a:xfrm>
            <a:off x="15814563" y="6842056"/>
            <a:ext cx="2558607" cy="127128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progeria </a:t>
            </a:r>
            <a:endParaRPr sz="2400" b="0" i="0" u="none" strike="noStrike" cap="none">
              <a:solidFill>
                <a:srgbClr val="006B64"/>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6B64"/>
              </a:buClr>
              <a:buSzPts val="3100"/>
              <a:buFont typeface="Helvetica Neue"/>
              <a:buNone/>
            </a:pPr>
            <a:r>
              <a:rPr lang="en-US" sz="3100" b="1" i="0" u="none" strike="noStrike" cap="none">
                <a:solidFill>
                  <a:srgbClr val="006B64"/>
                </a:solidFill>
                <a:latin typeface="Helvetica Neue"/>
                <a:ea typeface="Helvetica Neue"/>
                <a:cs typeface="Helvetica Neue"/>
                <a:sym typeface="Helvetica Neue"/>
              </a:rPr>
              <a:t>(yes or no)</a:t>
            </a:r>
            <a:endParaRPr/>
          </a:p>
        </p:txBody>
      </p:sp>
      <p:sp>
        <p:nvSpPr>
          <p:cNvPr id="695" name="Google Shape;695;p35"/>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696" name="Google Shape;696;p35"/>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sp>
        <p:nvSpPr>
          <p:cNvPr id="697" name="Google Shape;697;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6"/>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a:p>
        </p:txBody>
      </p:sp>
      <p:pic>
        <p:nvPicPr>
          <p:cNvPr id="703" name="Google Shape;703;p36"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704" name="Google Shape;704;p36"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705" name="Google Shape;705;p36"/>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706" name="Google Shape;706;p36"/>
          <p:cNvSpPr txBox="1"/>
          <p:nvPr/>
        </p:nvSpPr>
        <p:spPr>
          <a:xfrm>
            <a:off x="16039988" y="6711285"/>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a:p>
        </p:txBody>
      </p:sp>
      <p:sp>
        <p:nvSpPr>
          <p:cNvPr id="707" name="Google Shape;707;p36"/>
          <p:cNvSpPr txBox="1"/>
          <p:nvPr/>
        </p:nvSpPr>
        <p:spPr>
          <a:xfrm>
            <a:off x="10263758" y="5263449"/>
            <a:ext cx="4931501" cy="81324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a proposed model:</a:t>
            </a:r>
            <a:endParaRPr/>
          </a:p>
        </p:txBody>
      </p:sp>
      <p:pic>
        <p:nvPicPr>
          <p:cNvPr id="708" name="Google Shape;708;p36" descr="Line Line"/>
          <p:cNvPicPr preferRelativeResize="0"/>
          <p:nvPr/>
        </p:nvPicPr>
        <p:blipFill rotWithShape="1">
          <a:blip r:embed="rId4">
            <a:alphaModFix/>
          </a:blip>
          <a:srcRect/>
          <a:stretch/>
        </p:blipFill>
        <p:spPr>
          <a:xfrm rot="-8956425">
            <a:off x="15567427" y="9384643"/>
            <a:ext cx="1000367" cy="405592"/>
          </a:xfrm>
          <a:prstGeom prst="rect">
            <a:avLst/>
          </a:prstGeom>
          <a:noFill/>
          <a:ln>
            <a:noFill/>
          </a:ln>
        </p:spPr>
      </p:pic>
      <p:sp>
        <p:nvSpPr>
          <p:cNvPr id="709" name="Google Shape;709;p36"/>
          <p:cNvSpPr txBox="1"/>
          <p:nvPr/>
        </p:nvSpPr>
        <p:spPr>
          <a:xfrm>
            <a:off x="16895044" y="9703311"/>
            <a:ext cx="4210457"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actually pretty accurate!</a:t>
            </a:r>
            <a:endParaRPr/>
          </a:p>
        </p:txBody>
      </p:sp>
      <p:sp>
        <p:nvSpPr>
          <p:cNvPr id="710" name="Google Shape;710;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37</a:t>
            </a:fld>
            <a:endParaRPr/>
          </a:p>
        </p:txBody>
      </p:sp>
      <p:sp>
        <p:nvSpPr>
          <p:cNvPr id="711" name="Google Shape;711;p36"/>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712" name="Google Shape;712;p36"/>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sp>
        <p:nvSpPr>
          <p:cNvPr id="713" name="Google Shape;713;p36"/>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p37"/>
          <p:cNvPicPr preferRelativeResize="0"/>
          <p:nvPr/>
        </p:nvPicPr>
        <p:blipFill>
          <a:blip r:embed="rId3">
            <a:alphaModFix/>
          </a:blip>
          <a:stretch>
            <a:fillRect/>
          </a:stretch>
        </p:blipFill>
        <p:spPr>
          <a:xfrm>
            <a:off x="3019404" y="3549288"/>
            <a:ext cx="2095500" cy="1352550"/>
          </a:xfrm>
          <a:prstGeom prst="rect">
            <a:avLst/>
          </a:prstGeom>
          <a:noFill/>
          <a:ln>
            <a:noFill/>
          </a:ln>
        </p:spPr>
      </p:pic>
      <p:pic>
        <p:nvPicPr>
          <p:cNvPr id="719" name="Google Shape;719;p37" descr="Line Line"/>
          <p:cNvPicPr preferRelativeResize="0"/>
          <p:nvPr/>
        </p:nvPicPr>
        <p:blipFill rotWithShape="1">
          <a:blip r:embed="rId4">
            <a:alphaModFix/>
          </a:blip>
          <a:srcRect/>
          <a:stretch/>
        </p:blipFill>
        <p:spPr>
          <a:xfrm>
            <a:off x="14531945" y="5299398"/>
            <a:ext cx="866803" cy="311994"/>
          </a:xfrm>
          <a:prstGeom prst="rect">
            <a:avLst/>
          </a:prstGeom>
          <a:noFill/>
          <a:ln>
            <a:noFill/>
          </a:ln>
        </p:spPr>
      </p:pic>
      <p:sp>
        <p:nvSpPr>
          <p:cNvPr id="720" name="Google Shape;720;p37"/>
          <p:cNvSpPr/>
          <p:nvPr/>
        </p:nvSpPr>
        <p:spPr>
          <a:xfrm>
            <a:off x="11419181" y="4820394"/>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721" name="Google Shape;721;p37"/>
          <p:cNvSpPr txBox="1"/>
          <p:nvPr/>
        </p:nvSpPr>
        <p:spPr>
          <a:xfrm>
            <a:off x="16049730" y="4688984"/>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a:p>
        </p:txBody>
      </p:sp>
      <p:sp>
        <p:nvSpPr>
          <p:cNvPr id="722" name="Google Shape;722;p37"/>
          <p:cNvSpPr txBox="1"/>
          <p:nvPr/>
        </p:nvSpPr>
        <p:spPr>
          <a:xfrm>
            <a:off x="2819925" y="17436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723" name="Google Shape;723;p37"/>
          <p:cNvSpPr txBox="1"/>
          <p:nvPr/>
        </p:nvSpPr>
        <p:spPr>
          <a:xfrm>
            <a:off x="3022550" y="54058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724" name="Google Shape;724;p37"/>
          <p:cNvSpPr txBox="1"/>
          <p:nvPr/>
        </p:nvSpPr>
        <p:spPr>
          <a:xfrm>
            <a:off x="3518898" y="9497372"/>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725" name="Google Shape;725;p37"/>
          <p:cNvSpPr txBox="1"/>
          <p:nvPr/>
        </p:nvSpPr>
        <p:spPr>
          <a:xfrm>
            <a:off x="2692277" y="3407033"/>
            <a:ext cx="2361849" cy="13455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6" name="Google Shape;726;p37"/>
          <p:cNvSpPr txBox="1"/>
          <p:nvPr/>
        </p:nvSpPr>
        <p:spPr>
          <a:xfrm>
            <a:off x="2886552" y="7479511"/>
            <a:ext cx="236121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7" name="Google Shape;727;p37"/>
          <p:cNvSpPr txBox="1"/>
          <p:nvPr/>
        </p:nvSpPr>
        <p:spPr>
          <a:xfrm>
            <a:off x="3027903" y="11852902"/>
            <a:ext cx="239677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8" name="Google Shape;728;p37"/>
          <p:cNvSpPr txBox="1"/>
          <p:nvPr/>
        </p:nvSpPr>
        <p:spPr>
          <a:xfrm>
            <a:off x="1901078" y="2587816"/>
            <a:ext cx="4650423" cy="609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Overall ability of model</a:t>
            </a:r>
            <a:endParaRPr/>
          </a:p>
        </p:txBody>
      </p:sp>
      <p:sp>
        <p:nvSpPr>
          <p:cNvPr id="729" name="Google Shape;729;p37"/>
          <p:cNvSpPr txBox="1"/>
          <p:nvPr/>
        </p:nvSpPr>
        <p:spPr>
          <a:xfrm>
            <a:off x="1342255" y="6158871"/>
            <a:ext cx="5783307"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730" name="Google Shape;730;p37"/>
          <p:cNvSpPr txBox="1"/>
          <p:nvPr/>
        </p:nvSpPr>
        <p:spPr>
          <a:xfrm>
            <a:off x="957550" y="10250400"/>
            <a:ext cx="6542561"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pic>
        <p:nvPicPr>
          <p:cNvPr id="731" name="Google Shape;731;p37" descr="Line Line"/>
          <p:cNvPicPr preferRelativeResize="0"/>
          <p:nvPr/>
        </p:nvPicPr>
        <p:blipFill rotWithShape="1">
          <a:blip r:embed="rId5">
            <a:alphaModFix/>
          </a:blip>
          <a:srcRect/>
          <a:stretch/>
        </p:blipFill>
        <p:spPr>
          <a:xfrm rot="-8956425">
            <a:off x="3733584" y="4019758"/>
            <a:ext cx="1000367" cy="405591"/>
          </a:xfrm>
          <a:prstGeom prst="rect">
            <a:avLst/>
          </a:prstGeom>
          <a:noFill/>
          <a:ln>
            <a:noFill/>
          </a:ln>
        </p:spPr>
      </p:pic>
      <p:sp>
        <p:nvSpPr>
          <p:cNvPr id="732" name="Google Shape;732;p37"/>
          <p:cNvSpPr txBox="1"/>
          <p:nvPr/>
        </p:nvSpPr>
        <p:spPr>
          <a:xfrm>
            <a:off x="4864059" y="4305713"/>
            <a:ext cx="2254800" cy="533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exactly zero </a:t>
            </a:r>
            <a:endParaRPr/>
          </a:p>
        </p:txBody>
      </p:sp>
      <p:pic>
        <p:nvPicPr>
          <p:cNvPr id="733" name="Google Shape;733;p37" descr="Line Line"/>
          <p:cNvPicPr preferRelativeResize="0"/>
          <p:nvPr/>
        </p:nvPicPr>
        <p:blipFill rotWithShape="1">
          <a:blip r:embed="rId6">
            <a:alphaModFix/>
          </a:blip>
          <a:srcRect/>
          <a:stretch/>
        </p:blipFill>
        <p:spPr>
          <a:xfrm rot="10800000">
            <a:off x="5527474" y="12341672"/>
            <a:ext cx="1148092" cy="405592"/>
          </a:xfrm>
          <a:prstGeom prst="rect">
            <a:avLst/>
          </a:prstGeom>
          <a:noFill/>
          <a:ln>
            <a:noFill/>
          </a:ln>
        </p:spPr>
      </p:pic>
      <p:sp>
        <p:nvSpPr>
          <p:cNvPr id="734" name="Google Shape;734;p37"/>
          <p:cNvSpPr txBox="1"/>
          <p:nvPr/>
        </p:nvSpPr>
        <p:spPr>
          <a:xfrm>
            <a:off x="6824322" y="12282925"/>
            <a:ext cx="2826900" cy="533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scaled properly!</a:t>
            </a:r>
            <a:endParaRPr/>
          </a:p>
        </p:txBody>
      </p:sp>
      <p:sp>
        <p:nvSpPr>
          <p:cNvPr id="735" name="Google Shape;735;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38</a:t>
            </a:fld>
            <a:endParaRPr/>
          </a:p>
        </p:txBody>
      </p:sp>
      <p:sp>
        <p:nvSpPr>
          <p:cNvPr id="736" name="Google Shape;736;p37"/>
          <p:cNvSpPr txBox="1"/>
          <p:nvPr/>
        </p:nvSpPr>
        <p:spPr>
          <a:xfrm>
            <a:off x="10454100" y="8762363"/>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737" name="Google Shape;737;p37"/>
          <p:cNvSpPr txBox="1"/>
          <p:nvPr/>
        </p:nvSpPr>
        <p:spPr>
          <a:xfrm>
            <a:off x="9840850" y="9426088"/>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pic>
        <p:nvPicPr>
          <p:cNvPr id="738" name="Google Shape;738;p37"/>
          <p:cNvPicPr preferRelativeResize="0"/>
          <p:nvPr/>
        </p:nvPicPr>
        <p:blipFill>
          <a:blip r:embed="rId7">
            <a:alphaModFix/>
          </a:blip>
          <a:stretch>
            <a:fillRect/>
          </a:stretch>
        </p:blipFill>
        <p:spPr>
          <a:xfrm>
            <a:off x="3114671" y="7434450"/>
            <a:ext cx="1905000" cy="1428750"/>
          </a:xfrm>
          <a:prstGeom prst="rect">
            <a:avLst/>
          </a:prstGeom>
          <a:noFill/>
          <a:ln>
            <a:noFill/>
          </a:ln>
        </p:spPr>
      </p:pic>
      <p:pic>
        <p:nvPicPr>
          <p:cNvPr id="739" name="Google Shape;739;p37"/>
          <p:cNvPicPr preferRelativeResize="0"/>
          <p:nvPr/>
        </p:nvPicPr>
        <p:blipFill>
          <a:blip r:embed="rId8">
            <a:alphaModFix/>
          </a:blip>
          <a:stretch>
            <a:fillRect/>
          </a:stretch>
        </p:blipFill>
        <p:spPr>
          <a:xfrm>
            <a:off x="3224271" y="11811313"/>
            <a:ext cx="2019300" cy="1295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p:nvPr/>
        </p:nvSpPr>
        <p:spPr>
          <a:xfrm>
            <a:off x="9673188" y="6113777"/>
            <a:ext cx="5037624" cy="1488445"/>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4C7F"/>
              </a:buClr>
              <a:buSzPts val="8000"/>
              <a:buFont typeface="Helvetica Neue"/>
              <a:buNone/>
            </a:pPr>
            <a:r>
              <a:rPr lang="en-US" sz="8000" b="1" i="0" u="none" strike="noStrike" cap="none">
                <a:solidFill>
                  <a:srgbClr val="004C7F"/>
                </a:solidFill>
                <a:latin typeface="Helvetica Neue"/>
                <a:ea typeface="Helvetica Neue"/>
                <a:cs typeface="Helvetica Neue"/>
                <a:sym typeface="Helvetica Neue"/>
              </a:rPr>
              <a:t>storytime!</a:t>
            </a:r>
            <a:endParaRPr/>
          </a:p>
        </p:txBody>
      </p:sp>
      <p:sp>
        <p:nvSpPr>
          <p:cNvPr id="745" name="Google Shape;745;p3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a:solidFill>
                  <a:srgbClr val="006B64"/>
                </a:solidFill>
                <a:latin typeface="Helvetica Neue"/>
                <a:ea typeface="Helvetica Neue"/>
                <a:cs typeface="Helvetica Neue"/>
                <a:sym typeface="Helvetica Neue"/>
              </a:rPr>
              <a:t>Accuracy</a:t>
            </a:r>
            <a:endParaRPr/>
          </a:p>
        </p:txBody>
      </p:sp>
      <p:sp>
        <p:nvSpPr>
          <p:cNvPr id="130" name="Google Shape;130;p4"/>
          <p:cNvSpPr txBox="1"/>
          <p:nvPr/>
        </p:nvSpPr>
        <p:spPr>
          <a:xfrm>
            <a:off x="12306450" y="7595675"/>
            <a:ext cx="8025900" cy="110730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B41600"/>
              </a:buClr>
              <a:buSzPts val="5551"/>
              <a:buFont typeface="Helvetica Neue"/>
              <a:buNone/>
            </a:pPr>
            <a:r>
              <a:rPr lang="en-US" sz="5551" b="0" i="0" u="none" strike="noStrike" cap="none">
                <a:solidFill>
                  <a:srgbClr val="B41600"/>
                </a:solidFill>
                <a:latin typeface="Helvetica Neue"/>
                <a:ea typeface="Helvetica Neue"/>
                <a:cs typeface="Helvetica Neue"/>
                <a:sym typeface="Helvetica Neue"/>
              </a:rPr>
              <a:t>“Why is it not enough?”</a:t>
            </a:r>
            <a:endParaRPr/>
          </a:p>
        </p:txBody>
      </p:sp>
      <p:sp>
        <p:nvSpPr>
          <p:cNvPr id="131" name="Google Shape;131;p4"/>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39" descr="Image"/>
          <p:cNvPicPr preferRelativeResize="0"/>
          <p:nvPr/>
        </p:nvPicPr>
        <p:blipFill rotWithShape="1">
          <a:blip r:embed="rId3">
            <a:alphaModFix/>
          </a:blip>
          <a:srcRect l="14129" r="14782"/>
          <a:stretch/>
        </p:blipFill>
        <p:spPr>
          <a:xfrm>
            <a:off x="8257579" y="3744912"/>
            <a:ext cx="7868669" cy="6226195"/>
          </a:xfrm>
          <a:prstGeom prst="rect">
            <a:avLst/>
          </a:prstGeom>
          <a:noFill/>
          <a:ln>
            <a:noFill/>
          </a:ln>
        </p:spPr>
      </p:pic>
      <p:sp>
        <p:nvSpPr>
          <p:cNvPr id="751" name="Google Shape;751;p3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40</a:t>
            </a:fld>
            <a:endParaRPr/>
          </a:p>
        </p:txBody>
      </p:sp>
      <p:sp>
        <p:nvSpPr>
          <p:cNvPr id="752" name="Google Shape;752;p39"/>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40"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58" name="Google Shape;758;p40"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sp>
        <p:nvSpPr>
          <p:cNvPr id="759" name="Google Shape;759;p40"/>
          <p:cNvSpPr/>
          <p:nvPr/>
        </p:nvSpPr>
        <p:spPr>
          <a:xfrm>
            <a:off x="14600031" y="8063543"/>
            <a:ext cx="1427885" cy="898825"/>
          </a:xfrm>
          <a:prstGeom prst="roundRect">
            <a:avLst>
              <a:gd name="adj" fmla="val 21194"/>
            </a:avLst>
          </a:prstGeom>
          <a:no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60" name="Google Shape;760;p40" descr="Line Line"/>
          <p:cNvPicPr preferRelativeResize="0"/>
          <p:nvPr/>
        </p:nvPicPr>
        <p:blipFill rotWithShape="1">
          <a:blip r:embed="rId5">
            <a:alphaModFix/>
          </a:blip>
          <a:srcRect/>
          <a:stretch/>
        </p:blipFill>
        <p:spPr>
          <a:xfrm rot="-7734282">
            <a:off x="15182832" y="9458761"/>
            <a:ext cx="1266575" cy="405592"/>
          </a:xfrm>
          <a:prstGeom prst="rect">
            <a:avLst/>
          </a:prstGeom>
          <a:noFill/>
          <a:ln>
            <a:noFill/>
          </a:ln>
        </p:spPr>
      </p:pic>
      <p:sp>
        <p:nvSpPr>
          <p:cNvPr id="761" name="Google Shape;761;p40"/>
          <p:cNvSpPr txBox="1"/>
          <p:nvPr/>
        </p:nvSpPr>
        <p:spPr>
          <a:xfrm>
            <a:off x="15375211" y="10143192"/>
            <a:ext cx="2958997" cy="8543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does this count as detection?</a:t>
            </a:r>
            <a:endParaRPr/>
          </a:p>
        </p:txBody>
      </p:sp>
      <p:sp>
        <p:nvSpPr>
          <p:cNvPr id="762" name="Google Shape;762;p4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41</a:t>
            </a:fld>
            <a:endParaRPr/>
          </a:p>
        </p:txBody>
      </p:sp>
      <p:sp>
        <p:nvSpPr>
          <p:cNvPr id="763" name="Google Shape;763;p40"/>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41"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69" name="Google Shape;769;p41"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770" name="Google Shape;770;p41" descr="Line Line"/>
          <p:cNvPicPr preferRelativeResize="0"/>
          <p:nvPr/>
        </p:nvPicPr>
        <p:blipFill rotWithShape="1">
          <a:blip r:embed="rId5">
            <a:alphaModFix/>
          </a:blip>
          <a:srcRect/>
          <a:stretch/>
        </p:blipFill>
        <p:spPr>
          <a:xfrm>
            <a:off x="11085700" y="8767391"/>
            <a:ext cx="11854556" cy="101601"/>
          </a:xfrm>
          <a:prstGeom prst="rect">
            <a:avLst/>
          </a:prstGeom>
          <a:noFill/>
          <a:ln>
            <a:noFill/>
          </a:ln>
        </p:spPr>
      </p:pic>
      <p:sp>
        <p:nvSpPr>
          <p:cNvPr id="771" name="Google Shape;771;p41"/>
          <p:cNvSpPr txBox="1"/>
          <p:nvPr/>
        </p:nvSpPr>
        <p:spPr>
          <a:xfrm>
            <a:off x="11111603" y="8934284"/>
            <a:ext cx="1768145"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a:p>
        </p:txBody>
      </p:sp>
      <p:sp>
        <p:nvSpPr>
          <p:cNvPr id="772" name="Google Shape;772;p41"/>
          <p:cNvSpPr txBox="1"/>
          <p:nvPr/>
        </p:nvSpPr>
        <p:spPr>
          <a:xfrm>
            <a:off x="18398568" y="10234628"/>
            <a:ext cx="4176295" cy="5107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a:solidFill>
                  <a:srgbClr val="EF7001"/>
                </a:solidFill>
                <a:latin typeface="Helvetica Neue"/>
                <a:ea typeface="Helvetica Neue"/>
                <a:cs typeface="Helvetica Neue"/>
                <a:sym typeface="Helvetica Neue"/>
              </a:rPr>
              <a:t>high recall, low precision</a:t>
            </a:r>
            <a:endParaRPr/>
          </a:p>
        </p:txBody>
      </p:sp>
      <p:sp>
        <p:nvSpPr>
          <p:cNvPr id="773" name="Google Shape;773;p4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42</a:t>
            </a:fld>
            <a:endParaRPr/>
          </a:p>
        </p:txBody>
      </p:sp>
      <p:sp>
        <p:nvSpPr>
          <p:cNvPr id="774" name="Google Shape;774;p41"/>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42"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80" name="Google Shape;780;p42"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781" name="Google Shape;781;p42" descr="Line Line"/>
          <p:cNvPicPr preferRelativeResize="0"/>
          <p:nvPr/>
        </p:nvPicPr>
        <p:blipFill rotWithShape="1">
          <a:blip r:embed="rId5">
            <a:alphaModFix/>
          </a:blip>
          <a:srcRect/>
          <a:stretch/>
        </p:blipFill>
        <p:spPr>
          <a:xfrm>
            <a:off x="10927432" y="5184466"/>
            <a:ext cx="11854555" cy="101601"/>
          </a:xfrm>
          <a:prstGeom prst="rect">
            <a:avLst/>
          </a:prstGeom>
          <a:noFill/>
          <a:ln>
            <a:noFill/>
          </a:ln>
        </p:spPr>
      </p:pic>
      <p:sp>
        <p:nvSpPr>
          <p:cNvPr id="782" name="Google Shape;782;p42"/>
          <p:cNvSpPr txBox="1"/>
          <p:nvPr/>
        </p:nvSpPr>
        <p:spPr>
          <a:xfrm>
            <a:off x="10953334" y="5351360"/>
            <a:ext cx="176814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a:p>
        </p:txBody>
      </p:sp>
      <p:sp>
        <p:nvSpPr>
          <p:cNvPr id="783" name="Google Shape;783;p42"/>
          <p:cNvSpPr txBox="1"/>
          <p:nvPr/>
        </p:nvSpPr>
        <p:spPr>
          <a:xfrm>
            <a:off x="18545812" y="10210088"/>
            <a:ext cx="4176294" cy="51075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a:solidFill>
                  <a:srgbClr val="EF7001"/>
                </a:solidFill>
                <a:latin typeface="Helvetica Neue"/>
                <a:ea typeface="Helvetica Neue"/>
                <a:cs typeface="Helvetica Neue"/>
                <a:sym typeface="Helvetica Neue"/>
              </a:rPr>
              <a:t>high precision, low recall</a:t>
            </a:r>
            <a:endParaRPr/>
          </a:p>
        </p:txBody>
      </p:sp>
      <p:sp>
        <p:nvSpPr>
          <p:cNvPr id="784" name="Google Shape;784;p4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43</a:t>
            </a:fld>
            <a:endParaRPr/>
          </a:p>
        </p:txBody>
      </p:sp>
      <p:sp>
        <p:nvSpPr>
          <p:cNvPr id="785" name="Google Shape;785;p42"/>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3"/>
          <p:cNvSpPr txBox="1"/>
          <p:nvPr/>
        </p:nvSpPr>
        <p:spPr>
          <a:xfrm>
            <a:off x="9990460" y="6925550"/>
            <a:ext cx="4390581"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dirty="0">
                <a:solidFill>
                  <a:srgbClr val="006B64"/>
                </a:solidFill>
                <a:latin typeface="Helvetica Neue"/>
                <a:ea typeface="Helvetica Neue"/>
                <a:cs typeface="Helvetica Neue"/>
                <a:sym typeface="Helvetica Neue"/>
              </a:rPr>
              <a:t>“threshold”</a:t>
            </a:r>
            <a:endParaRPr dirty="0"/>
          </a:p>
        </p:txBody>
      </p:sp>
      <p:sp>
        <p:nvSpPr>
          <p:cNvPr id="791" name="Google Shape;791;p43"/>
          <p:cNvSpPr txBox="1"/>
          <p:nvPr/>
        </p:nvSpPr>
        <p:spPr>
          <a:xfrm>
            <a:off x="10285571" y="5980611"/>
            <a:ext cx="3812858"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a:p>
        </p:txBody>
      </p:sp>
      <p:sp>
        <p:nvSpPr>
          <p:cNvPr id="792" name="Google Shape;792;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4"/>
          <p:cNvSpPr txBox="1"/>
          <p:nvPr/>
        </p:nvSpPr>
        <p:spPr>
          <a:xfrm>
            <a:off x="5724352" y="6864072"/>
            <a:ext cx="4248987"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dirty="0">
                <a:solidFill>
                  <a:srgbClr val="006B64"/>
                </a:solidFill>
                <a:latin typeface="Helvetica Neue"/>
                <a:ea typeface="Helvetica Neue"/>
                <a:cs typeface="Helvetica Neue"/>
                <a:sym typeface="Helvetica Neue"/>
              </a:rPr>
              <a:t>“threshold”</a:t>
            </a:r>
            <a:endParaRPr dirty="0"/>
          </a:p>
        </p:txBody>
      </p:sp>
      <p:sp>
        <p:nvSpPr>
          <p:cNvPr id="798" name="Google Shape;798;p44"/>
          <p:cNvSpPr txBox="1"/>
          <p:nvPr/>
        </p:nvSpPr>
        <p:spPr>
          <a:xfrm>
            <a:off x="5770105" y="5906989"/>
            <a:ext cx="3812858"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a:p>
        </p:txBody>
      </p:sp>
      <p:sp>
        <p:nvSpPr>
          <p:cNvPr id="799" name="Google Shape;799;p44"/>
          <p:cNvSpPr txBox="1"/>
          <p:nvPr/>
        </p:nvSpPr>
        <p:spPr>
          <a:xfrm>
            <a:off x="14113294" y="6143774"/>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a:p>
        </p:txBody>
      </p:sp>
      <p:sp>
        <p:nvSpPr>
          <p:cNvPr id="800" name="Google Shape;800;p4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5"/>
          <p:cNvSpPr txBox="1"/>
          <p:nvPr/>
        </p:nvSpPr>
        <p:spPr>
          <a:xfrm>
            <a:off x="14113294" y="6143774"/>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a:p>
        </p:txBody>
      </p:sp>
      <p:cxnSp>
        <p:nvCxnSpPr>
          <p:cNvPr id="806" name="Google Shape;806;p45"/>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807" name="Google Shape;807;p45"/>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808" name="Google Shape;808;p45"/>
          <p:cNvSpPr txBox="1"/>
          <p:nvPr/>
        </p:nvSpPr>
        <p:spPr>
          <a:xfrm rot="-5400000">
            <a:off x="1470716" y="6050951"/>
            <a:ext cx="1515619" cy="38707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1800" b="1" i="0" u="none" strike="noStrike" cap="none">
                <a:solidFill>
                  <a:srgbClr val="5E5E5E"/>
                </a:solidFill>
                <a:latin typeface="Helvetica Neue"/>
                <a:ea typeface="Helvetica Neue"/>
                <a:cs typeface="Helvetica Neue"/>
                <a:sym typeface="Helvetica Neue"/>
              </a:rPr>
              <a:t>True Positive</a:t>
            </a:r>
            <a:endParaRPr/>
          </a:p>
        </p:txBody>
      </p:sp>
      <p:sp>
        <p:nvSpPr>
          <p:cNvPr id="809" name="Google Shape;809;p45"/>
          <p:cNvSpPr txBox="1"/>
          <p:nvPr/>
        </p:nvSpPr>
        <p:spPr>
          <a:xfrm>
            <a:off x="6713509" y="11388343"/>
            <a:ext cx="1621003" cy="38707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1800" b="1" i="0" u="none" strike="noStrike" cap="none">
                <a:solidFill>
                  <a:srgbClr val="5E5E5E"/>
                </a:solidFill>
                <a:latin typeface="Helvetica Neue"/>
                <a:ea typeface="Helvetica Neue"/>
                <a:cs typeface="Helvetica Neue"/>
                <a:sym typeface="Helvetica Neue"/>
              </a:rPr>
              <a:t>False Positive</a:t>
            </a:r>
            <a:endParaRPr/>
          </a:p>
        </p:txBody>
      </p:sp>
      <p:pic>
        <p:nvPicPr>
          <p:cNvPr id="810" name="Google Shape;810;p45" descr="Line Line"/>
          <p:cNvPicPr preferRelativeResize="0"/>
          <p:nvPr/>
        </p:nvPicPr>
        <p:blipFill rotWithShape="1">
          <a:blip r:embed="rId3">
            <a:alphaModFix/>
          </a:blip>
          <a:srcRect/>
          <a:stretch/>
        </p:blipFill>
        <p:spPr>
          <a:xfrm rot="-2486966">
            <a:off x="828480" y="6879466"/>
            <a:ext cx="13213706" cy="114301"/>
          </a:xfrm>
          <a:prstGeom prst="rect">
            <a:avLst/>
          </a:prstGeom>
          <a:noFill/>
          <a:ln>
            <a:noFill/>
          </a:ln>
        </p:spPr>
      </p:pic>
      <p:sp>
        <p:nvSpPr>
          <p:cNvPr id="811" name="Google Shape;811;p45"/>
          <p:cNvSpPr txBox="1"/>
          <p:nvPr/>
        </p:nvSpPr>
        <p:spPr>
          <a:xfrm>
            <a:off x="9491912" y="3142708"/>
            <a:ext cx="16209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“Random”</a:t>
            </a:r>
            <a:endParaRPr/>
          </a:p>
        </p:txBody>
      </p:sp>
      <p:pic>
        <p:nvPicPr>
          <p:cNvPr id="812" name="Google Shape;812;p45" descr="Line Shape"/>
          <p:cNvPicPr preferRelativeResize="0"/>
          <p:nvPr/>
        </p:nvPicPr>
        <p:blipFill rotWithShape="1">
          <a:blip r:embed="rId4">
            <a:alphaModFix/>
          </a:blip>
          <a:srcRect/>
          <a:stretch/>
        </p:blipFill>
        <p:spPr>
          <a:xfrm>
            <a:off x="2557595" y="2406488"/>
            <a:ext cx="9932831" cy="8785568"/>
          </a:xfrm>
          <a:prstGeom prst="rect">
            <a:avLst/>
          </a:prstGeom>
          <a:noFill/>
          <a:ln>
            <a:noFill/>
          </a:ln>
        </p:spPr>
      </p:pic>
      <p:sp>
        <p:nvSpPr>
          <p:cNvPr id="813" name="Google Shape;813;p45"/>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a:p>
        </p:txBody>
      </p:sp>
      <p:pic>
        <p:nvPicPr>
          <p:cNvPr id="814" name="Google Shape;814;p45" descr="Line Shape"/>
          <p:cNvPicPr preferRelativeResize="0"/>
          <p:nvPr/>
        </p:nvPicPr>
        <p:blipFill rotWithShape="1">
          <a:blip r:embed="rId5">
            <a:alphaModFix/>
          </a:blip>
          <a:srcRect/>
          <a:stretch/>
        </p:blipFill>
        <p:spPr>
          <a:xfrm rot="10800000">
            <a:off x="2557595" y="2309983"/>
            <a:ext cx="9932831" cy="8785567"/>
          </a:xfrm>
          <a:prstGeom prst="rect">
            <a:avLst/>
          </a:prstGeom>
          <a:noFill/>
          <a:ln>
            <a:noFill/>
          </a:ln>
        </p:spPr>
      </p:pic>
      <p:sp>
        <p:nvSpPr>
          <p:cNvPr id="815" name="Google Shape;815;p45"/>
          <p:cNvSpPr txBox="1"/>
          <p:nvPr/>
        </p:nvSpPr>
        <p:spPr>
          <a:xfrm>
            <a:off x="12177148" y="10240182"/>
            <a:ext cx="10113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400"/>
              <a:buFont typeface="Helvetica Neue"/>
              <a:buNone/>
            </a:pPr>
            <a:r>
              <a:rPr lang="en-US" sz="2400" b="1" i="0" u="none" strike="noStrike" cap="none">
                <a:solidFill>
                  <a:srgbClr val="B41600"/>
                </a:solidFill>
                <a:latin typeface="Helvetica Neue"/>
                <a:ea typeface="Helvetica Neue"/>
                <a:cs typeface="Helvetica Neue"/>
                <a:sym typeface="Helvetica Neue"/>
              </a:rPr>
              <a:t>Awful.</a:t>
            </a:r>
            <a:endParaRPr/>
          </a:p>
        </p:txBody>
      </p:sp>
      <p:pic>
        <p:nvPicPr>
          <p:cNvPr id="816" name="Google Shape;816;p45" descr="Line Line"/>
          <p:cNvPicPr preferRelativeResize="0"/>
          <p:nvPr/>
        </p:nvPicPr>
        <p:blipFill rotWithShape="1">
          <a:blip r:embed="rId6">
            <a:alphaModFix/>
          </a:blip>
          <a:srcRect/>
          <a:stretch/>
        </p:blipFill>
        <p:spPr>
          <a:xfrm rot="-8100000">
            <a:off x="12209779" y="9171548"/>
            <a:ext cx="1434671" cy="405592"/>
          </a:xfrm>
          <a:prstGeom prst="rect">
            <a:avLst/>
          </a:prstGeom>
          <a:noFill/>
          <a:ln>
            <a:noFill/>
          </a:ln>
        </p:spPr>
      </p:pic>
      <p:sp>
        <p:nvSpPr>
          <p:cNvPr id="817" name="Google Shape;817;p45"/>
          <p:cNvSpPr txBox="1"/>
          <p:nvPr/>
        </p:nvSpPr>
        <p:spPr>
          <a:xfrm>
            <a:off x="13215140" y="9570456"/>
            <a:ext cx="4942470" cy="8543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need lots of false positives before detecting a true positive</a:t>
            </a:r>
            <a:endParaRPr/>
          </a:p>
        </p:txBody>
      </p:sp>
      <p:sp>
        <p:nvSpPr>
          <p:cNvPr id="818" name="Google Shape;818;p45"/>
          <p:cNvSpPr txBox="1"/>
          <p:nvPr/>
        </p:nvSpPr>
        <p:spPr>
          <a:xfrm>
            <a:off x="3265857" y="12301101"/>
            <a:ext cx="17852286" cy="646922"/>
          </a:xfrm>
          <a:prstGeom prst="rect">
            <a:avLst/>
          </a:prstGeom>
          <a:noFill/>
          <a:ln>
            <a:noFill/>
          </a:ln>
        </p:spPr>
        <p:txBody>
          <a:bodyPr spcFirstLastPara="1" wrap="square" lIns="50800" tIns="50800" rIns="50800" bIns="50800" anchor="t" anchorCtr="0">
            <a:normAutofit fontScale="92500"/>
          </a:bodyPr>
          <a:lstStyle/>
          <a:p>
            <a:pPr marL="374396" marR="0" lvl="0" indent="-374396" algn="l" rtl="0">
              <a:lnSpc>
                <a:spcPct val="100000"/>
              </a:lnSpc>
              <a:spcBef>
                <a:spcPts val="0"/>
              </a:spcBef>
              <a:spcAft>
                <a:spcPts val="0"/>
              </a:spcAft>
              <a:buClr>
                <a:srgbClr val="000000"/>
              </a:buClr>
              <a:buSzPts val="3626"/>
              <a:buFont typeface="Helvetica Neue"/>
              <a:buChar char="■"/>
            </a:pPr>
            <a:r>
              <a:rPr lang="en-US" sz="2948" b="1" i="0" u="none" strike="noStrike" cap="none">
                <a:solidFill>
                  <a:srgbClr val="000000"/>
                </a:solidFill>
                <a:latin typeface="Helvetica Neue"/>
                <a:ea typeface="Helvetica Neue"/>
                <a:cs typeface="Helvetica Neue"/>
                <a:sym typeface="Helvetica Neue"/>
              </a:rPr>
              <a:t>ROC Curve</a:t>
            </a:r>
            <a:r>
              <a:rPr lang="en-US" sz="2948" b="0" i="0" u="none" strike="noStrike" cap="none">
                <a:solidFill>
                  <a:srgbClr val="000000"/>
                </a:solidFill>
                <a:latin typeface="Helvetica Neue"/>
                <a:ea typeface="Helvetica Neue"/>
                <a:cs typeface="Helvetica Neue"/>
                <a:sym typeface="Helvetica Neue"/>
              </a:rPr>
              <a:t> quantify the amount of “error”/noise that is necessary for a classifier to make a good prediction</a:t>
            </a:r>
            <a:endParaRPr/>
          </a:p>
        </p:txBody>
      </p:sp>
      <p:sp>
        <p:nvSpPr>
          <p:cNvPr id="819" name="Google Shape;819;p4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46</a:t>
            </a:fld>
            <a:endParaRPr/>
          </a:p>
        </p:txBody>
      </p:sp>
      <p:sp>
        <p:nvSpPr>
          <p:cNvPr id="820" name="Google Shape;820;p45"/>
          <p:cNvSpPr txBox="1"/>
          <p:nvPr/>
        </p:nvSpPr>
        <p:spPr>
          <a:xfrm>
            <a:off x="14337976" y="7971239"/>
            <a:ext cx="4503040" cy="5481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000"/>
              <a:buFont typeface="Helvetica Neue"/>
              <a:buNone/>
            </a:pPr>
            <a:r>
              <a:rPr lang="en-US" sz="3000" b="0" i="0" u="none" strike="noStrike" cap="none">
                <a:solidFill>
                  <a:srgbClr val="5E5E5E"/>
                </a:solidFill>
                <a:latin typeface="Helvetica Neue"/>
                <a:ea typeface="Helvetica Neue"/>
                <a:cs typeface="Helvetica Neue"/>
                <a:sym typeface="Helvetica Neue"/>
              </a:rPr>
              <a:t>Receiver Operation Curve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700"/>
                                        <p:tgtEl>
                                          <p:spTgt spid="810"/>
                                        </p:tgtEl>
                                      </p:cBhvr>
                                    </p:animEffect>
                                  </p:childTnLst>
                                </p:cTn>
                              </p:par>
                            </p:childTnLst>
                          </p:cTn>
                        </p:par>
                        <p:par>
                          <p:cTn id="8" fill="hold">
                            <p:stCondLst>
                              <p:cond delay="700"/>
                            </p:stCondLst>
                            <p:childTnLst>
                              <p:par>
                                <p:cTn id="9" presetID="1" presetClass="entr" presetSubtype="0" fill="hold" nodeType="afterEffect">
                                  <p:stCondLst>
                                    <p:cond delay="0"/>
                                  </p:stCondLst>
                                  <p:childTnLst>
                                    <p:set>
                                      <p:cBhvr>
                                        <p:cTn id="10" dur="1" fill="hold">
                                          <p:stCondLst>
                                            <p:cond delay="0"/>
                                          </p:stCondLst>
                                        </p:cTn>
                                        <p:tgtEl>
                                          <p:spTgt spid="8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2"/>
                                        </p:tgtEl>
                                        <p:attrNameLst>
                                          <p:attrName>style.visibility</p:attrName>
                                        </p:attrNameLst>
                                      </p:cBhvr>
                                      <p:to>
                                        <p:strVal val="visible"/>
                                      </p:to>
                                    </p:set>
                                    <p:animEffect transition="in" filter="fade">
                                      <p:cBhvr>
                                        <p:cTn id="15" dur="800"/>
                                        <p:tgtEl>
                                          <p:spTgt spid="812"/>
                                        </p:tgtEl>
                                      </p:cBhvr>
                                    </p:animEffect>
                                  </p:childTnLst>
                                </p:cTn>
                              </p:par>
                            </p:childTnLst>
                          </p:cTn>
                        </p:par>
                        <p:par>
                          <p:cTn id="16" fill="hold">
                            <p:stCondLst>
                              <p:cond delay="800"/>
                            </p:stCondLst>
                            <p:childTnLst>
                              <p:par>
                                <p:cTn id="17" presetID="1" presetClass="entr" presetSubtype="0" fill="hold" nodeType="afterEffect">
                                  <p:stCondLst>
                                    <p:cond delay="0"/>
                                  </p:stCondLst>
                                  <p:childTnLst>
                                    <p:set>
                                      <p:cBhvr>
                                        <p:cTn id="18" dur="1" fill="hold">
                                          <p:stCondLst>
                                            <p:cond delay="0"/>
                                          </p:stCondLst>
                                        </p:cTn>
                                        <p:tgtEl>
                                          <p:spTgt spid="8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4"/>
                                        </p:tgtEl>
                                        <p:attrNameLst>
                                          <p:attrName>style.visibility</p:attrName>
                                        </p:attrNameLst>
                                      </p:cBhvr>
                                      <p:to>
                                        <p:strVal val="visible"/>
                                      </p:to>
                                    </p:set>
                                    <p:animEffect transition="in" filter="fade">
                                      <p:cBhvr>
                                        <p:cTn id="23" dur="800"/>
                                        <p:tgtEl>
                                          <p:spTgt spid="814"/>
                                        </p:tgtEl>
                                      </p:cBhvr>
                                    </p:animEffect>
                                  </p:childTnLst>
                                </p:cTn>
                              </p:par>
                            </p:childTnLst>
                          </p:cTn>
                        </p:par>
                        <p:par>
                          <p:cTn id="24" fill="hold">
                            <p:stCondLst>
                              <p:cond delay="800"/>
                            </p:stCondLst>
                            <p:childTnLst>
                              <p:par>
                                <p:cTn id="25" presetID="1" presetClass="entr" presetSubtype="0" fill="hold" nodeType="afterEffect">
                                  <p:stCondLst>
                                    <p:cond delay="0"/>
                                  </p:stCondLst>
                                  <p:childTnLst>
                                    <p:set>
                                      <p:cBhvr>
                                        <p:cTn id="26" dur="1" fill="hold">
                                          <p:stCondLst>
                                            <p:cond delay="0"/>
                                          </p:stCondLst>
                                        </p:cTn>
                                        <p:tgtEl>
                                          <p:spTgt spid="8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1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1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cxnSp>
        <p:nvCxnSpPr>
          <p:cNvPr id="825" name="Google Shape;825;p46"/>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826" name="Google Shape;826;p46"/>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827" name="Google Shape;827;p46"/>
          <p:cNvSpPr txBox="1"/>
          <p:nvPr/>
        </p:nvSpPr>
        <p:spPr>
          <a:xfrm rot="-5400000">
            <a:off x="1470716" y="6050951"/>
            <a:ext cx="1515619" cy="38707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1800" b="1" i="0" u="none" strike="noStrike" cap="none">
                <a:solidFill>
                  <a:srgbClr val="5E5E5E"/>
                </a:solidFill>
                <a:latin typeface="Helvetica Neue"/>
                <a:ea typeface="Helvetica Neue"/>
                <a:cs typeface="Helvetica Neue"/>
                <a:sym typeface="Helvetica Neue"/>
              </a:rPr>
              <a:t>True Positive</a:t>
            </a:r>
            <a:endParaRPr/>
          </a:p>
        </p:txBody>
      </p:sp>
      <p:sp>
        <p:nvSpPr>
          <p:cNvPr id="828" name="Google Shape;828;p46"/>
          <p:cNvSpPr txBox="1"/>
          <p:nvPr/>
        </p:nvSpPr>
        <p:spPr>
          <a:xfrm>
            <a:off x="6713509" y="11388343"/>
            <a:ext cx="1621003" cy="38707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1800" b="1" i="0" u="none" strike="noStrike" cap="none">
                <a:solidFill>
                  <a:srgbClr val="5E5E5E"/>
                </a:solidFill>
                <a:latin typeface="Helvetica Neue"/>
                <a:ea typeface="Helvetica Neue"/>
                <a:cs typeface="Helvetica Neue"/>
                <a:sym typeface="Helvetica Neue"/>
              </a:rPr>
              <a:t>False Positive</a:t>
            </a:r>
            <a:endParaRPr/>
          </a:p>
        </p:txBody>
      </p:sp>
      <p:grpSp>
        <p:nvGrpSpPr>
          <p:cNvPr id="829" name="Google Shape;829;p46"/>
          <p:cNvGrpSpPr/>
          <p:nvPr/>
        </p:nvGrpSpPr>
        <p:grpSpPr>
          <a:xfrm>
            <a:off x="2557595" y="2406488"/>
            <a:ext cx="9932832" cy="8785569"/>
            <a:chOff x="0" y="0"/>
            <a:chExt cx="9932831" cy="8785567"/>
          </a:xfrm>
        </p:grpSpPr>
        <p:sp>
          <p:nvSpPr>
            <p:cNvPr id="830" name="Google Shape;830;p46"/>
            <p:cNvSpPr/>
            <p:nvPr/>
          </p:nvSpPr>
          <p:spPr>
            <a:xfrm>
              <a:off x="50800" y="50800"/>
              <a:ext cx="9831231" cy="8683967"/>
            </a:xfrm>
            <a:custGeom>
              <a:avLst/>
              <a:gdLst/>
              <a:ahLst/>
              <a:cxnLst/>
              <a:rect l="l" t="t" r="r" b="b"/>
              <a:pathLst>
                <a:path w="21600" h="21571" extrusionOk="0">
                  <a:moveTo>
                    <a:pt x="0" y="21571"/>
                  </a:moveTo>
                  <a:cubicBezTo>
                    <a:pt x="230" y="18542"/>
                    <a:pt x="370" y="15507"/>
                    <a:pt x="421" y="12470"/>
                  </a:cubicBezTo>
                  <a:cubicBezTo>
                    <a:pt x="469" y="9608"/>
                    <a:pt x="437" y="6745"/>
                    <a:pt x="577" y="3886"/>
                  </a:cubicBezTo>
                  <a:cubicBezTo>
                    <a:pt x="623" y="2944"/>
                    <a:pt x="702" y="1967"/>
                    <a:pt x="1247" y="1206"/>
                  </a:cubicBezTo>
                  <a:cubicBezTo>
                    <a:pt x="1545" y="789"/>
                    <a:pt x="1948" y="483"/>
                    <a:pt x="2391" y="282"/>
                  </a:cubicBezTo>
                  <a:cubicBezTo>
                    <a:pt x="2859" y="70"/>
                    <a:pt x="3378" y="-29"/>
                    <a:pt x="3907" y="7"/>
                  </a:cubicBezTo>
                  <a:lnTo>
                    <a:pt x="21600" y="99"/>
                  </a:lnTo>
                </a:path>
              </a:pathLst>
            </a:custGeom>
            <a:solidFill>
              <a:srgbClr val="016D01">
                <a:alpha val="1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pic>
          <p:nvPicPr>
            <p:cNvPr id="831" name="Google Shape;831;p46" descr="Line Shape"/>
            <p:cNvPicPr preferRelativeResize="0"/>
            <p:nvPr/>
          </p:nvPicPr>
          <p:blipFill rotWithShape="1">
            <a:blip r:embed="rId3">
              <a:alphaModFix/>
            </a:blip>
            <a:srcRect/>
            <a:stretch/>
          </p:blipFill>
          <p:spPr>
            <a:xfrm>
              <a:off x="0" y="0"/>
              <a:ext cx="9932831" cy="8785567"/>
            </a:xfrm>
            <a:prstGeom prst="rect">
              <a:avLst/>
            </a:prstGeom>
            <a:noFill/>
            <a:ln>
              <a:noFill/>
            </a:ln>
          </p:spPr>
        </p:pic>
      </p:grpSp>
      <p:sp>
        <p:nvSpPr>
          <p:cNvPr id="832" name="Google Shape;832;p46"/>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a:p>
        </p:txBody>
      </p:sp>
      <p:sp>
        <p:nvSpPr>
          <p:cNvPr id="833" name="Google Shape;833;p46"/>
          <p:cNvSpPr/>
          <p:nvPr/>
        </p:nvSpPr>
        <p:spPr>
          <a:xfrm>
            <a:off x="2632103" y="2481853"/>
            <a:ext cx="9816023" cy="8711488"/>
          </a:xfrm>
          <a:custGeom>
            <a:avLst/>
            <a:gdLst/>
            <a:ahLst/>
            <a:cxnLst/>
            <a:rect l="l" t="t" r="r" b="b"/>
            <a:pathLst>
              <a:path w="21600" h="21600" extrusionOk="0">
                <a:moveTo>
                  <a:pt x="0" y="21408"/>
                </a:moveTo>
                <a:lnTo>
                  <a:pt x="21600" y="0"/>
                </a:lnTo>
                <a:lnTo>
                  <a:pt x="21449" y="21600"/>
                </a:lnTo>
                <a:lnTo>
                  <a:pt x="0" y="21408"/>
                </a:lnTo>
                <a:close/>
              </a:path>
            </a:pathLst>
          </a:custGeom>
          <a:solidFill>
            <a:srgbClr val="016D01">
              <a:alpha val="1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4" name="Google Shape;834;p46"/>
          <p:cNvSpPr txBox="1"/>
          <p:nvPr/>
        </p:nvSpPr>
        <p:spPr>
          <a:xfrm>
            <a:off x="16017590" y="6143774"/>
            <a:ext cx="2508619"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AUC</a:t>
            </a:r>
            <a:endParaRPr/>
          </a:p>
        </p:txBody>
      </p:sp>
      <p:sp>
        <p:nvSpPr>
          <p:cNvPr id="835" name="Google Shape;835;p46"/>
          <p:cNvSpPr txBox="1"/>
          <p:nvPr/>
        </p:nvSpPr>
        <p:spPr>
          <a:xfrm>
            <a:off x="3265857" y="12301101"/>
            <a:ext cx="17852286" cy="646922"/>
          </a:xfrm>
          <a:prstGeom prst="rect">
            <a:avLst/>
          </a:prstGeom>
          <a:noFill/>
          <a:ln>
            <a:noFill/>
          </a:ln>
        </p:spPr>
        <p:txBody>
          <a:bodyPr spcFirstLastPara="1" wrap="square" lIns="50800" tIns="50800" rIns="50800" bIns="50800" anchor="t" anchorCtr="0">
            <a:normAutofit lnSpcReduction="100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AUC </a:t>
            </a:r>
            <a:r>
              <a:rPr lang="en-US" sz="3607" b="0" i="0" u="none" strike="noStrike" cap="none">
                <a:solidFill>
                  <a:srgbClr val="000000"/>
                </a:solidFill>
                <a:latin typeface="Helvetica Neue"/>
                <a:ea typeface="Helvetica Neue"/>
                <a:cs typeface="Helvetica Neue"/>
                <a:sym typeface="Helvetica Neue"/>
              </a:rPr>
              <a:t>and also Precision-Recall Area Under Curve (PR AUC). </a:t>
            </a:r>
            <a:endParaRPr/>
          </a:p>
        </p:txBody>
      </p:sp>
      <p:sp>
        <p:nvSpPr>
          <p:cNvPr id="836" name="Google Shape;836;p46"/>
          <p:cNvSpPr txBox="1"/>
          <p:nvPr/>
        </p:nvSpPr>
        <p:spPr>
          <a:xfrm>
            <a:off x="13540423" y="7546021"/>
            <a:ext cx="7462953" cy="795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area under [the ROC] curve</a:t>
            </a:r>
            <a:endParaRPr dirty="0"/>
          </a:p>
        </p:txBody>
      </p:sp>
      <p:sp>
        <p:nvSpPr>
          <p:cNvPr id="837" name="Google Shape;837;p4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47</a:t>
            </a:fld>
            <a:endParaRPr/>
          </a:p>
        </p:txBody>
      </p:sp>
      <p:sp>
        <p:nvSpPr>
          <p:cNvPr id="28" name="Google Shape;836;p46">
            <a:extLst>
              <a:ext uri="{FF2B5EF4-FFF2-40B4-BE49-F238E27FC236}">
                <a16:creationId xmlns:a16="http://schemas.microsoft.com/office/drawing/2014/main" id="{356E2CB1-870B-9769-F927-310C0A62943B}"/>
              </a:ext>
            </a:extLst>
          </p:cNvPr>
          <p:cNvSpPr txBox="1"/>
          <p:nvPr/>
        </p:nvSpPr>
        <p:spPr>
          <a:xfrm>
            <a:off x="13250550" y="9449636"/>
            <a:ext cx="9932832" cy="8104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Q: how do you compare these points </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4" name="Google Shape;844;p47"/>
          <p:cNvSpPr txBox="1"/>
          <p:nvPr/>
        </p:nvSpPr>
        <p:spPr>
          <a:xfrm>
            <a:off x="4086287" y="5325583"/>
            <a:ext cx="7915212" cy="3008331"/>
          </a:xfrm>
          <a:prstGeom prst="rect">
            <a:avLst/>
          </a:prstGeom>
          <a:noFill/>
          <a:ln>
            <a:noFill/>
          </a:ln>
        </p:spPr>
        <p:txBody>
          <a:bodyPr spcFirstLastPara="1" wrap="square" lIns="50800" tIns="50800" rIns="50800" bIns="50800" anchor="ctr" anchorCtr="0">
            <a:normAutofit fontScale="92500"/>
          </a:bodyPr>
          <a:lstStyle/>
          <a:p>
            <a:pPr marL="0" marR="0" lvl="0" indent="0" algn="l" rtl="0">
              <a:lnSpc>
                <a:spcPct val="100000"/>
              </a:lnSpc>
              <a:spcBef>
                <a:spcPts val="0"/>
              </a:spcBef>
              <a:spcAft>
                <a:spcPts val="0"/>
              </a:spcAft>
              <a:buClr>
                <a:srgbClr val="004C7F"/>
              </a:buClr>
              <a:buSzPts val="8000"/>
              <a:buFont typeface="Helvetica Neue"/>
              <a:buNone/>
            </a:pPr>
            <a:r>
              <a:rPr lang="en-US" sz="8000" b="1" i="0" u="none" strike="noStrike" cap="none" dirty="0">
                <a:solidFill>
                  <a:srgbClr val="004C7F"/>
                </a:solidFill>
                <a:latin typeface="Helvetica Neue"/>
                <a:ea typeface="Helvetica Neue"/>
                <a:cs typeface="Helvetica Neue"/>
                <a:sym typeface="Helvetica Neue"/>
              </a:rPr>
              <a:t>what makes models fit </a:t>
            </a:r>
            <a:r>
              <a:rPr lang="en-US" sz="8000" b="1" i="0" u="none" strike="noStrike" cap="none" dirty="0">
                <a:solidFill>
                  <a:schemeClr val="accent3">
                    <a:lumMod val="50000"/>
                  </a:schemeClr>
                </a:solidFill>
                <a:latin typeface="Helvetica Neue"/>
                <a:ea typeface="Helvetica Neue"/>
                <a:cs typeface="Helvetica Neue"/>
                <a:sym typeface="Helvetica Neue"/>
              </a:rPr>
              <a:t>better</a:t>
            </a:r>
            <a:endParaRPr dirty="0">
              <a:solidFill>
                <a:schemeClr val="accent3">
                  <a:lumMod val="50000"/>
                </a:schemeClr>
              </a:solidFill>
            </a:endParaRPr>
          </a:p>
        </p:txBody>
      </p:sp>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48</a:t>
            </a:fld>
            <a:endParaRPr/>
          </a:p>
        </p:txBody>
      </p:sp>
      <p:sp>
        <p:nvSpPr>
          <p:cNvPr id="2" name="Google Shape;851;p48">
            <a:extLst>
              <a:ext uri="{FF2B5EF4-FFF2-40B4-BE49-F238E27FC236}">
                <a16:creationId xmlns:a16="http://schemas.microsoft.com/office/drawing/2014/main" id="{62D12867-1E0C-AF0E-8CB5-04B0E448AA43}"/>
              </a:ext>
            </a:extLst>
          </p:cNvPr>
          <p:cNvSpPr txBox="1"/>
          <p:nvPr/>
        </p:nvSpPr>
        <p:spPr>
          <a:xfrm>
            <a:off x="17312530" y="7301846"/>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latin typeface="Helvetica Neue"/>
                <a:ea typeface="Helvetica Neue"/>
                <a:cs typeface="Helvetica Neue"/>
                <a:sym typeface="Helvetica Neue"/>
              </a:rPr>
              <a:t>normalized</a:t>
            </a:r>
            <a:r>
              <a:rPr lang="en-US" sz="4268" b="0" i="0" u="none" strike="noStrike" cap="none" dirty="0">
                <a:latin typeface="Helvetica Neue"/>
                <a:ea typeface="Helvetica Neue"/>
                <a:cs typeface="Helvetica Neue"/>
                <a:sym typeface="Helvetica Neue"/>
              </a:rPr>
              <a:t> data</a:t>
            </a:r>
            <a:endParaRPr dirty="0"/>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7529701" y="4617198"/>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C3BF01B-B00F-9AF0-7D98-699E51BB25F6}"/>
              </a:ext>
            </a:extLst>
          </p:cNvPr>
          <p:cNvSpPr txBox="1"/>
          <p:nvPr/>
        </p:nvSpPr>
        <p:spPr>
          <a:xfrm>
            <a:off x="17335393" y="60780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latin typeface="Helvetica Neue"/>
                <a:ea typeface="Helvetica Neue"/>
                <a:cs typeface="Helvetica Neue"/>
                <a:sym typeface="Helvetica Neue"/>
              </a:rPr>
              <a:t>balanced</a:t>
            </a:r>
            <a:r>
              <a:rPr lang="en-US" sz="4400" b="0" i="0" u="none" strike="noStrike" cap="none" dirty="0">
                <a:latin typeface="Helvetica Neue"/>
                <a:ea typeface="Helvetica Neue"/>
                <a:cs typeface="Helvetica Neue"/>
                <a:sym typeface="Helvetica Neue"/>
              </a:rPr>
              <a:t> data</a:t>
            </a:r>
            <a:endParaRPr dirty="0"/>
          </a:p>
        </p:txBody>
      </p:sp>
      <p:sp>
        <p:nvSpPr>
          <p:cNvPr id="5" name="TextBox 4">
            <a:extLst>
              <a:ext uri="{FF2B5EF4-FFF2-40B4-BE49-F238E27FC236}">
                <a16:creationId xmlns:a16="http://schemas.microsoft.com/office/drawing/2014/main" id="{5BD305C1-D3DE-559C-3E21-506535C325D7}"/>
              </a:ext>
            </a:extLst>
          </p:cNvPr>
          <p:cNvSpPr txBox="1"/>
          <p:nvPr/>
        </p:nvSpPr>
        <p:spPr>
          <a:xfrm>
            <a:off x="17529701" y="8333914"/>
            <a:ext cx="6073789"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49</a:t>
            </a:fld>
            <a:endParaRPr/>
          </a:p>
        </p:txBody>
      </p:sp>
      <p:sp>
        <p:nvSpPr>
          <p:cNvPr id="851" name="Google Shape;851;p48"/>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latin typeface="Helvetica Neue"/>
                <a:ea typeface="Helvetica Neue"/>
                <a:cs typeface="Helvetica Neue"/>
                <a:sym typeface="Helvetica Neue"/>
              </a:rPr>
              <a:t>normalized</a:t>
            </a:r>
            <a:r>
              <a:rPr lang="en-US" sz="4268" b="0" i="0" u="none" strike="noStrike" cap="none" dirty="0">
                <a:latin typeface="Helvetica Neue"/>
                <a:ea typeface="Helvetica Neue"/>
                <a:cs typeface="Helvetica Neue"/>
                <a:sym typeface="Helvetica Neue"/>
              </a:rPr>
              <a:t> data</a:t>
            </a:r>
            <a:endParaRPr dirty="0"/>
          </a:p>
        </p:txBody>
      </p:sp>
      <p:sp>
        <p:nvSpPr>
          <p:cNvPr id="852" name="Google Shape;852;p48"/>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853" name="Google Shape;853;p48"/>
          <p:cNvSpPr txBox="1"/>
          <p:nvPr/>
        </p:nvSpPr>
        <p:spPr>
          <a:xfrm>
            <a:off x="8010373" y="64637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latin typeface="Helvetica Neue"/>
                <a:ea typeface="Helvetica Neue"/>
                <a:cs typeface="Helvetica Neue"/>
                <a:sym typeface="Helvetica Neue"/>
              </a:rPr>
              <a:t>balanced</a:t>
            </a:r>
            <a:r>
              <a:rPr lang="en-US" sz="4400" b="0" i="0" u="none" strike="noStrike" cap="none">
                <a:latin typeface="Helvetica Neue"/>
                <a:ea typeface="Helvetica Neue"/>
                <a:cs typeface="Helvetica Neue"/>
                <a:sym typeface="Helvetica Neue"/>
              </a:rPr>
              <a:t> data</a:t>
            </a:r>
            <a:endParaRPr/>
          </a:p>
        </p:txBody>
      </p:sp>
      <p:sp>
        <p:nvSpPr>
          <p:cNvPr id="6" name="TextBox 5">
            <a:extLst>
              <a:ext uri="{FF2B5EF4-FFF2-40B4-BE49-F238E27FC236}">
                <a16:creationId xmlns:a16="http://schemas.microsoft.com/office/drawing/2014/main" id="{E94694DE-F597-1137-F032-50D39110A0E4}"/>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9" name="Google Shape;139;p7"/>
          <p:cNvSpPr txBox="1"/>
          <p:nvPr/>
        </p:nvSpPr>
        <p:spPr>
          <a:xfrm>
            <a:off x="9156622" y="6138468"/>
            <a:ext cx="5816855" cy="110738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B41600"/>
              </a:buClr>
              <a:buSzPts val="6100"/>
              <a:buFont typeface="Helvetica Neue"/>
              <a:buNone/>
            </a:pPr>
            <a:endParaRPr sz="6100" b="0" i="0" u="none" strike="noStrike" cap="none" dirty="0">
              <a:solidFill>
                <a:srgbClr val="B41600"/>
              </a:solidFill>
              <a:latin typeface="Helvetica Neue"/>
              <a:ea typeface="Helvetica Neue"/>
              <a:cs typeface="Helvetica Neue"/>
              <a:sym typeface="Helvetica Neue"/>
            </a:endParaRPr>
          </a:p>
        </p:txBody>
      </p:sp>
      <p:sp>
        <p:nvSpPr>
          <p:cNvPr id="136" name="Google Shape;136;p7"/>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a:t>
            </a:fld>
            <a:endParaRPr/>
          </a:p>
        </p:txBody>
      </p:sp>
      <p:sp>
        <p:nvSpPr>
          <p:cNvPr id="137" name="Google Shape;137;p7"/>
          <p:cNvSpPr txBox="1"/>
          <p:nvPr/>
        </p:nvSpPr>
        <p:spPr>
          <a:xfrm>
            <a:off x="5398548" y="5599245"/>
            <a:ext cx="20070074"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dirty="0">
                <a:solidFill>
                  <a:srgbClr val="006B64"/>
                </a:solidFill>
                <a:latin typeface="Helvetica Neue"/>
                <a:ea typeface="Helvetica Neue"/>
                <a:cs typeface="Helvetica Neue"/>
                <a:sym typeface="Helvetica Neue"/>
              </a:rPr>
              <a:t>, Precision, and Recall</a:t>
            </a:r>
            <a:endParaRPr dirty="0"/>
          </a:p>
        </p:txBody>
      </p:sp>
      <p:sp>
        <p:nvSpPr>
          <p:cNvPr id="2" name="Google Shape;129;p4">
            <a:extLst>
              <a:ext uri="{FF2B5EF4-FFF2-40B4-BE49-F238E27FC236}">
                <a16:creationId xmlns:a16="http://schemas.microsoft.com/office/drawing/2014/main" id="{A900CB0D-396C-CDDF-DFD8-BF48700F37FB}"/>
              </a:ext>
            </a:extLst>
          </p:cNvPr>
          <p:cNvSpPr txBox="1">
            <a:spLocks/>
          </p:cNvSpPr>
          <p:nvPr/>
        </p:nvSpPr>
        <p:spPr>
          <a:xfrm>
            <a:off x="-2661251" y="5377572"/>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dirty="0">
                <a:solidFill>
                  <a:srgbClr val="006B64"/>
                </a:solidFill>
              </a:rPr>
              <a:t>Accuracy</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50</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cxnSp>
        <p:nvCxnSpPr>
          <p:cNvPr id="866" name="Google Shape;866;p50"/>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67" name="Google Shape;867;p50"/>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868" name="Google Shape;868;p50"/>
          <p:cNvSpPr txBox="1"/>
          <p:nvPr/>
        </p:nvSpPr>
        <p:spPr>
          <a:xfrm>
            <a:off x="1742605" y="3796335"/>
            <a:ext cx="10443162" cy="73382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let’s say we have a simpler wine dataset</a:t>
            </a:r>
            <a:endParaRPr/>
          </a:p>
        </p:txBody>
      </p:sp>
      <p:sp>
        <p:nvSpPr>
          <p:cNvPr id="869" name="Google Shape;869;p5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51</a:t>
            </a:fld>
            <a:endParaRPr/>
          </a:p>
        </p:txBody>
      </p:sp>
      <p:sp>
        <p:nvSpPr>
          <p:cNvPr id="870" name="Google Shape;870;p50"/>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1" name="Google Shape;871;p50"/>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2" name="Google Shape;872;p50"/>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873" name="Google Shape;873;p50"/>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874" name="Google Shape;874;p50"/>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875" name="Google Shape;875;p50"/>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a:solidFill>
                  <a:srgbClr val="EB220C"/>
                </a:solidFill>
                <a:latin typeface="Helvetica Neue"/>
                <a:ea typeface="Helvetica Neue"/>
                <a:cs typeface="Helvetica Neue"/>
                <a:sym typeface="Helvetica Neue"/>
              </a:rPr>
              <a:t>Acidity</a:t>
            </a:r>
            <a:endParaRPr sz="2400" b="1"/>
          </a:p>
        </p:txBody>
      </p:sp>
      <p:sp>
        <p:nvSpPr>
          <p:cNvPr id="876" name="Google Shape;876;p50"/>
          <p:cNvSpPr txBox="1"/>
          <p:nvPr/>
        </p:nvSpPr>
        <p:spPr>
          <a:xfrm>
            <a:off x="1252672" y="5222089"/>
            <a:ext cx="4386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rgbClr val="EB220C"/>
                </a:solidFill>
                <a:latin typeface="Helvetica Neue"/>
                <a:ea typeface="Helvetica Neue"/>
                <a:cs typeface="Helvetica Neue"/>
                <a:sym typeface="Helvetica Neue"/>
              </a:rPr>
              <a:t>Acidity  </a:t>
            </a:r>
            <a:r>
              <a:rPr lang="en-US" sz="2400">
                <a:latin typeface="Helvetica Neue"/>
                <a:ea typeface="Helvetica Neue"/>
                <a:cs typeface="Helvetica Neue"/>
                <a:sym typeface="Helvetica Neue"/>
              </a:rPr>
              <a:t>on the x axis</a:t>
            </a:r>
            <a:endParaRPr/>
          </a:p>
        </p:txBody>
      </p:sp>
      <p:sp>
        <p:nvSpPr>
          <p:cNvPr id="877" name="Google Shape;877;p5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cxnSp>
        <p:nvCxnSpPr>
          <p:cNvPr id="882" name="Google Shape;882;p51"/>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83" name="Google Shape;883;p51"/>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884" name="Google Shape;884;p51"/>
          <p:cNvGrpSpPr/>
          <p:nvPr/>
        </p:nvGrpSpPr>
        <p:grpSpPr>
          <a:xfrm>
            <a:off x="1931458" y="5532886"/>
            <a:ext cx="20449492" cy="7188197"/>
            <a:chOff x="0" y="230529"/>
            <a:chExt cx="20449490" cy="7188195"/>
          </a:xfrm>
        </p:grpSpPr>
        <p:cxnSp>
          <p:nvCxnSpPr>
            <p:cNvPr id="885" name="Google Shape;885;p51"/>
            <p:cNvCxnSpPr/>
            <p:nvPr/>
          </p:nvCxnSpPr>
          <p:spPr>
            <a:xfrm>
              <a:off x="19179489" y="6148723"/>
              <a:ext cx="1270001" cy="1270001"/>
            </a:xfrm>
            <a:prstGeom prst="straightConnector1">
              <a:avLst/>
            </a:prstGeom>
            <a:noFill/>
            <a:ln>
              <a:noFill/>
            </a:ln>
          </p:spPr>
        </p:cxnSp>
        <p:sp>
          <p:nvSpPr>
            <p:cNvPr id="886" name="Google Shape;886;p51"/>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887" name="Google Shape;887;p51"/>
          <p:cNvGrpSpPr/>
          <p:nvPr/>
        </p:nvGrpSpPr>
        <p:grpSpPr>
          <a:xfrm>
            <a:off x="3401736" y="2425868"/>
            <a:ext cx="7065593" cy="3900278"/>
            <a:chOff x="1522628" y="323569"/>
            <a:chExt cx="7065592" cy="3900277"/>
          </a:xfrm>
        </p:grpSpPr>
        <p:cxnSp>
          <p:nvCxnSpPr>
            <p:cNvPr id="888" name="Google Shape;888;p51"/>
            <p:cNvCxnSpPr/>
            <p:nvPr/>
          </p:nvCxnSpPr>
          <p:spPr>
            <a:xfrm>
              <a:off x="7318219" y="323569"/>
              <a:ext cx="1270001" cy="1270001"/>
            </a:xfrm>
            <a:prstGeom prst="straightConnector1">
              <a:avLst/>
            </a:prstGeom>
            <a:noFill/>
            <a:ln>
              <a:noFill/>
            </a:ln>
          </p:spPr>
        </p:cxnSp>
        <p:cxnSp>
          <p:nvCxnSpPr>
            <p:cNvPr id="889" name="Google Shape;889;p51"/>
            <p:cNvCxnSpPr/>
            <p:nvPr/>
          </p:nvCxnSpPr>
          <p:spPr>
            <a:xfrm>
              <a:off x="1522628" y="2953845"/>
              <a:ext cx="1270001" cy="1270001"/>
            </a:xfrm>
            <a:prstGeom prst="straightConnector1">
              <a:avLst/>
            </a:prstGeom>
            <a:noFill/>
            <a:ln>
              <a:noFill/>
            </a:ln>
          </p:spPr>
        </p:cxnSp>
      </p:grpSp>
      <p:sp>
        <p:nvSpPr>
          <p:cNvPr id="890" name="Google Shape;890;p5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52</a:t>
            </a:fld>
            <a:endParaRPr/>
          </a:p>
        </p:txBody>
      </p:sp>
      <p:sp>
        <p:nvSpPr>
          <p:cNvPr id="891" name="Google Shape;891;p51"/>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2" name="Google Shape;892;p51"/>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3" name="Google Shape;893;p51"/>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894" name="Google Shape;894;p51"/>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sp>
        <p:nvSpPr>
          <p:cNvPr id="895" name="Google Shape;895;p51"/>
          <p:cNvSpPr/>
          <p:nvPr/>
        </p:nvSpPr>
        <p:spPr>
          <a:xfrm>
            <a:off x="18799878" y="7406332"/>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6" name="Google Shape;896;p51"/>
          <p:cNvSpPr/>
          <p:nvPr/>
        </p:nvSpPr>
        <p:spPr>
          <a:xfrm>
            <a:off x="18089260"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7" name="Google Shape;897;p51"/>
          <p:cNvSpPr/>
          <p:nvPr/>
        </p:nvSpPr>
        <p:spPr>
          <a:xfrm>
            <a:off x="19816847"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8" name="Google Shape;898;p51"/>
          <p:cNvSpPr/>
          <p:nvPr/>
        </p:nvSpPr>
        <p:spPr>
          <a:xfrm>
            <a:off x="16521306" y="8351204"/>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9" name="Google Shape;899;p51"/>
          <p:cNvSpPr/>
          <p:nvPr/>
        </p:nvSpPr>
        <p:spPr>
          <a:xfrm>
            <a:off x="16963710" y="8635151"/>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0" name="Google Shape;900;p51"/>
          <p:cNvSpPr/>
          <p:nvPr/>
        </p:nvSpPr>
        <p:spPr>
          <a:xfrm>
            <a:off x="20261833" y="632925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1" name="Google Shape;901;p51"/>
          <p:cNvSpPr/>
          <p:nvPr/>
        </p:nvSpPr>
        <p:spPr>
          <a:xfrm>
            <a:off x="15942864" y="8894462"/>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2" name="Google Shape;902;p51"/>
          <p:cNvSpPr/>
          <p:nvPr/>
        </p:nvSpPr>
        <p:spPr>
          <a:xfrm>
            <a:off x="14607909" y="8894462"/>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3" name="Google Shape;903;p51"/>
          <p:cNvSpPr/>
          <p:nvPr/>
        </p:nvSpPr>
        <p:spPr>
          <a:xfrm>
            <a:off x="14241451" y="9784431"/>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4" name="Google Shape;904;p51"/>
          <p:cNvSpPr/>
          <p:nvPr/>
        </p:nvSpPr>
        <p:spPr>
          <a:xfrm>
            <a:off x="13482359" y="10203240"/>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5" name="Google Shape;905;p51"/>
          <p:cNvSpPr/>
          <p:nvPr/>
        </p:nvSpPr>
        <p:spPr>
          <a:xfrm>
            <a:off x="15285880" y="8161546"/>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6" name="Google Shape;906;p51"/>
          <p:cNvSpPr/>
          <p:nvPr/>
        </p:nvSpPr>
        <p:spPr>
          <a:xfrm>
            <a:off x="12723268" y="10569699"/>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7" name="Google Shape;907;p51"/>
          <p:cNvSpPr/>
          <p:nvPr/>
        </p:nvSpPr>
        <p:spPr>
          <a:xfrm>
            <a:off x="11724581" y="10569699"/>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8" name="Google Shape;908;p51"/>
          <p:cNvSpPr/>
          <p:nvPr/>
        </p:nvSpPr>
        <p:spPr>
          <a:xfrm>
            <a:off x="15285880" y="9182393"/>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9" name="Google Shape;909;p51"/>
          <p:cNvSpPr/>
          <p:nvPr/>
        </p:nvSpPr>
        <p:spPr>
          <a:xfrm>
            <a:off x="21282680" y="632925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0" name="Google Shape;910;p51"/>
          <p:cNvSpPr/>
          <p:nvPr/>
        </p:nvSpPr>
        <p:spPr>
          <a:xfrm>
            <a:off x="17756733" y="796206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1" name="Google Shape;911;p51"/>
          <p:cNvSpPr/>
          <p:nvPr/>
        </p:nvSpPr>
        <p:spPr>
          <a:xfrm>
            <a:off x="21963245" y="5701042"/>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2" name="Google Shape;912;p51"/>
          <p:cNvSpPr/>
          <p:nvPr/>
        </p:nvSpPr>
        <p:spPr>
          <a:xfrm>
            <a:off x="12723268" y="941409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3" name="Google Shape;913;p51"/>
          <p:cNvSpPr/>
          <p:nvPr/>
        </p:nvSpPr>
        <p:spPr>
          <a:xfrm>
            <a:off x="15623424"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4" name="Google Shape;914;p51"/>
          <p:cNvSpPr/>
          <p:nvPr/>
        </p:nvSpPr>
        <p:spPr>
          <a:xfrm>
            <a:off x="16856341" y="6797971"/>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915" name="Google Shape;915;p51"/>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16" name="Google Shape;916;p51"/>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cxnSp>
        <p:nvCxnSpPr>
          <p:cNvPr id="921" name="Google Shape;921;p52"/>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22" name="Google Shape;922;p52"/>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23" name="Google Shape;923;p52"/>
          <p:cNvGrpSpPr/>
          <p:nvPr/>
        </p:nvGrpSpPr>
        <p:grpSpPr>
          <a:xfrm>
            <a:off x="1931458" y="5532886"/>
            <a:ext cx="20449492" cy="7188197"/>
            <a:chOff x="0" y="230529"/>
            <a:chExt cx="20449490" cy="7188195"/>
          </a:xfrm>
        </p:grpSpPr>
        <p:cxnSp>
          <p:nvCxnSpPr>
            <p:cNvPr id="924" name="Google Shape;924;p52"/>
            <p:cNvCxnSpPr/>
            <p:nvPr/>
          </p:nvCxnSpPr>
          <p:spPr>
            <a:xfrm>
              <a:off x="19179489" y="6148723"/>
              <a:ext cx="1270001" cy="1270001"/>
            </a:xfrm>
            <a:prstGeom prst="straightConnector1">
              <a:avLst/>
            </a:prstGeom>
            <a:noFill/>
            <a:ln>
              <a:noFill/>
            </a:ln>
          </p:spPr>
        </p:cxnSp>
        <p:sp>
          <p:nvSpPr>
            <p:cNvPr id="925" name="Google Shape;925;p52"/>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26" name="Google Shape;926;p52"/>
          <p:cNvGrpSpPr/>
          <p:nvPr/>
        </p:nvGrpSpPr>
        <p:grpSpPr>
          <a:xfrm>
            <a:off x="3401736" y="2425868"/>
            <a:ext cx="7065593" cy="3900278"/>
            <a:chOff x="1522628" y="323569"/>
            <a:chExt cx="7065592" cy="3900277"/>
          </a:xfrm>
        </p:grpSpPr>
        <p:cxnSp>
          <p:nvCxnSpPr>
            <p:cNvPr id="927" name="Google Shape;927;p52"/>
            <p:cNvCxnSpPr/>
            <p:nvPr/>
          </p:nvCxnSpPr>
          <p:spPr>
            <a:xfrm>
              <a:off x="7318219" y="323569"/>
              <a:ext cx="1270001" cy="1270001"/>
            </a:xfrm>
            <a:prstGeom prst="straightConnector1">
              <a:avLst/>
            </a:prstGeom>
            <a:noFill/>
            <a:ln>
              <a:noFill/>
            </a:ln>
          </p:spPr>
        </p:cxnSp>
        <p:cxnSp>
          <p:nvCxnSpPr>
            <p:cNvPr id="928" name="Google Shape;928;p52"/>
            <p:cNvCxnSpPr/>
            <p:nvPr/>
          </p:nvCxnSpPr>
          <p:spPr>
            <a:xfrm>
              <a:off x="1522628" y="2953845"/>
              <a:ext cx="1270001" cy="1270001"/>
            </a:xfrm>
            <a:prstGeom prst="straightConnector1">
              <a:avLst/>
            </a:prstGeom>
            <a:noFill/>
            <a:ln>
              <a:noFill/>
            </a:ln>
          </p:spPr>
        </p:cxnSp>
      </p:grpSp>
      <p:sp>
        <p:nvSpPr>
          <p:cNvPr id="929" name="Google Shape;929;p5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53</a:t>
            </a:fld>
            <a:endParaRPr/>
          </a:p>
        </p:txBody>
      </p:sp>
      <p:sp>
        <p:nvSpPr>
          <p:cNvPr id="930" name="Google Shape;930;p52"/>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1" name="Google Shape;931;p52"/>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2" name="Google Shape;932;p52"/>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33" name="Google Shape;933;p52"/>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934" name="Google Shape;934;p52"/>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35" name="Google Shape;935;p52"/>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cxnSp>
        <p:nvCxnSpPr>
          <p:cNvPr id="940" name="Google Shape;940;p53"/>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41" name="Google Shape;941;p53"/>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42" name="Google Shape;942;p53"/>
          <p:cNvGrpSpPr/>
          <p:nvPr/>
        </p:nvGrpSpPr>
        <p:grpSpPr>
          <a:xfrm>
            <a:off x="1931458" y="5532886"/>
            <a:ext cx="20449492" cy="7188197"/>
            <a:chOff x="0" y="230529"/>
            <a:chExt cx="20449490" cy="7188195"/>
          </a:xfrm>
        </p:grpSpPr>
        <p:cxnSp>
          <p:nvCxnSpPr>
            <p:cNvPr id="943" name="Google Shape;943;p53"/>
            <p:cNvCxnSpPr/>
            <p:nvPr/>
          </p:nvCxnSpPr>
          <p:spPr>
            <a:xfrm>
              <a:off x="19179489" y="6148723"/>
              <a:ext cx="1270001" cy="1270001"/>
            </a:xfrm>
            <a:prstGeom prst="straightConnector1">
              <a:avLst/>
            </a:prstGeom>
            <a:noFill/>
            <a:ln>
              <a:noFill/>
            </a:ln>
          </p:spPr>
        </p:cxnSp>
        <p:sp>
          <p:nvSpPr>
            <p:cNvPr id="944" name="Google Shape;944;p53"/>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45" name="Google Shape;945;p53"/>
          <p:cNvGrpSpPr/>
          <p:nvPr/>
        </p:nvGrpSpPr>
        <p:grpSpPr>
          <a:xfrm>
            <a:off x="3401736" y="2425868"/>
            <a:ext cx="7065593" cy="3900278"/>
            <a:chOff x="1522628" y="323569"/>
            <a:chExt cx="7065592" cy="3900277"/>
          </a:xfrm>
        </p:grpSpPr>
        <p:cxnSp>
          <p:nvCxnSpPr>
            <p:cNvPr id="946" name="Google Shape;946;p53"/>
            <p:cNvCxnSpPr/>
            <p:nvPr/>
          </p:nvCxnSpPr>
          <p:spPr>
            <a:xfrm>
              <a:off x="7318219" y="323569"/>
              <a:ext cx="1270001" cy="1270001"/>
            </a:xfrm>
            <a:prstGeom prst="straightConnector1">
              <a:avLst/>
            </a:prstGeom>
            <a:noFill/>
            <a:ln>
              <a:noFill/>
            </a:ln>
          </p:spPr>
        </p:cxnSp>
        <p:cxnSp>
          <p:nvCxnSpPr>
            <p:cNvPr id="947" name="Google Shape;947;p53"/>
            <p:cNvCxnSpPr/>
            <p:nvPr/>
          </p:nvCxnSpPr>
          <p:spPr>
            <a:xfrm>
              <a:off x="1522628" y="2953845"/>
              <a:ext cx="1270001" cy="1270001"/>
            </a:xfrm>
            <a:prstGeom prst="straightConnector1">
              <a:avLst/>
            </a:prstGeom>
            <a:noFill/>
            <a:ln>
              <a:noFill/>
            </a:ln>
          </p:spPr>
        </p:cxnSp>
      </p:grpSp>
      <p:sp>
        <p:nvSpPr>
          <p:cNvPr id="948" name="Google Shape;948;p5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54</a:t>
            </a:fld>
            <a:endParaRPr/>
          </a:p>
        </p:txBody>
      </p:sp>
      <p:sp>
        <p:nvSpPr>
          <p:cNvPr id="949" name="Google Shape;949;p53"/>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0" name="Google Shape;950;p53"/>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1" name="Google Shape;951;p53"/>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52" name="Google Shape;952;p53"/>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sp>
        <p:nvSpPr>
          <p:cNvPr id="953" name="Google Shape;953;p53"/>
          <p:cNvSpPr/>
          <p:nvPr/>
        </p:nvSpPr>
        <p:spPr>
          <a:xfrm>
            <a:off x="14114451" y="61198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4" name="Google Shape;954;p53"/>
          <p:cNvSpPr/>
          <p:nvPr/>
        </p:nvSpPr>
        <p:spPr>
          <a:xfrm>
            <a:off x="15935591" y="6299202"/>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5" name="Google Shape;955;p53"/>
          <p:cNvSpPr/>
          <p:nvPr/>
        </p:nvSpPr>
        <p:spPr>
          <a:xfrm>
            <a:off x="13377657" y="7005942"/>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6" name="Google Shape;956;p53"/>
          <p:cNvSpPr/>
          <p:nvPr/>
        </p:nvSpPr>
        <p:spPr>
          <a:xfrm>
            <a:off x="14798699" y="5252179"/>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7" name="Google Shape;957;p53"/>
          <p:cNvSpPr/>
          <p:nvPr/>
        </p:nvSpPr>
        <p:spPr>
          <a:xfrm>
            <a:off x="12815701" y="6299202"/>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8" name="Google Shape;958;p53"/>
          <p:cNvSpPr/>
          <p:nvPr/>
        </p:nvSpPr>
        <p:spPr>
          <a:xfrm>
            <a:off x="12004700" y="7962065"/>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9" name="Google Shape;959;p53"/>
          <p:cNvSpPr/>
          <p:nvPr/>
        </p:nvSpPr>
        <p:spPr>
          <a:xfrm>
            <a:off x="12004700" y="8942935"/>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0" name="Google Shape;960;p53"/>
          <p:cNvSpPr/>
          <p:nvPr/>
        </p:nvSpPr>
        <p:spPr>
          <a:xfrm>
            <a:off x="11283612" y="8635151"/>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1" name="Google Shape;961;p53"/>
          <p:cNvSpPr/>
          <p:nvPr/>
        </p:nvSpPr>
        <p:spPr>
          <a:xfrm>
            <a:off x="11283612" y="98545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2" name="Google Shape;962;p53"/>
          <p:cNvSpPr/>
          <p:nvPr/>
        </p:nvSpPr>
        <p:spPr>
          <a:xfrm>
            <a:off x="10812451" y="10591996"/>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3" name="Google Shape;963;p53"/>
          <p:cNvSpPr/>
          <p:nvPr/>
        </p:nvSpPr>
        <p:spPr>
          <a:xfrm>
            <a:off x="15935591" y="5252179"/>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4" name="Google Shape;964;p53"/>
          <p:cNvSpPr/>
          <p:nvPr/>
        </p:nvSpPr>
        <p:spPr>
          <a:xfrm>
            <a:off x="16846162" y="5880393"/>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5" name="Google Shape;965;p53"/>
          <p:cNvSpPr/>
          <p:nvPr/>
        </p:nvSpPr>
        <p:spPr>
          <a:xfrm>
            <a:off x="18115436" y="6670700"/>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6" name="Google Shape;966;p53"/>
          <p:cNvSpPr/>
          <p:nvPr/>
        </p:nvSpPr>
        <p:spPr>
          <a:xfrm>
            <a:off x="18667303" y="6119851"/>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7" name="Google Shape;967;p53"/>
          <p:cNvSpPr/>
          <p:nvPr/>
        </p:nvSpPr>
        <p:spPr>
          <a:xfrm>
            <a:off x="19267161" y="7005942"/>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8" name="Google Shape;968;p53"/>
          <p:cNvSpPr/>
          <p:nvPr/>
        </p:nvSpPr>
        <p:spPr>
          <a:xfrm>
            <a:off x="18926878" y="7581806"/>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9" name="Google Shape;969;p53"/>
          <p:cNvSpPr/>
          <p:nvPr/>
        </p:nvSpPr>
        <p:spPr>
          <a:xfrm>
            <a:off x="19528918" y="7581806"/>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0" name="Google Shape;970;p53"/>
          <p:cNvSpPr/>
          <p:nvPr/>
        </p:nvSpPr>
        <p:spPr>
          <a:xfrm>
            <a:off x="20012266" y="8351204"/>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1" name="Google Shape;971;p53"/>
          <p:cNvSpPr/>
          <p:nvPr/>
        </p:nvSpPr>
        <p:spPr>
          <a:xfrm>
            <a:off x="20519082" y="8351204"/>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2" name="Google Shape;972;p53"/>
          <p:cNvSpPr/>
          <p:nvPr/>
        </p:nvSpPr>
        <p:spPr>
          <a:xfrm>
            <a:off x="20314184" y="7765034"/>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3" name="Google Shape;973;p53"/>
          <p:cNvSpPr/>
          <p:nvPr/>
        </p:nvSpPr>
        <p:spPr>
          <a:xfrm>
            <a:off x="20968574" y="9361744"/>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4" name="Google Shape;974;p53"/>
          <p:cNvSpPr/>
          <p:nvPr/>
        </p:nvSpPr>
        <p:spPr>
          <a:xfrm>
            <a:off x="21361207" y="98545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5" name="Google Shape;975;p53"/>
          <p:cNvSpPr/>
          <p:nvPr/>
        </p:nvSpPr>
        <p:spPr>
          <a:xfrm>
            <a:off x="21937070" y="10591996"/>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6" name="Google Shape;976;p53"/>
          <p:cNvSpPr/>
          <p:nvPr/>
        </p:nvSpPr>
        <p:spPr>
          <a:xfrm>
            <a:off x="21361207" y="8942935"/>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7" name="Google Shape;977;p53"/>
          <p:cNvSpPr/>
          <p:nvPr/>
        </p:nvSpPr>
        <p:spPr>
          <a:xfrm>
            <a:off x="20314184" y="9152340"/>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978" name="Google Shape;978;p53"/>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79" name="Google Shape;979;p53"/>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cxnSp>
        <p:nvCxnSpPr>
          <p:cNvPr id="984" name="Google Shape;984;p54"/>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85" name="Google Shape;985;p54"/>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86" name="Google Shape;986;p54"/>
          <p:cNvGrpSpPr/>
          <p:nvPr/>
        </p:nvGrpSpPr>
        <p:grpSpPr>
          <a:xfrm>
            <a:off x="1931458" y="5532886"/>
            <a:ext cx="20449492" cy="7188197"/>
            <a:chOff x="0" y="230529"/>
            <a:chExt cx="20449490" cy="7188195"/>
          </a:xfrm>
        </p:grpSpPr>
        <p:cxnSp>
          <p:nvCxnSpPr>
            <p:cNvPr id="987" name="Google Shape;987;p54"/>
            <p:cNvCxnSpPr/>
            <p:nvPr/>
          </p:nvCxnSpPr>
          <p:spPr>
            <a:xfrm>
              <a:off x="19179489" y="6148723"/>
              <a:ext cx="1270001" cy="1270001"/>
            </a:xfrm>
            <a:prstGeom prst="straightConnector1">
              <a:avLst/>
            </a:prstGeom>
            <a:noFill/>
            <a:ln>
              <a:noFill/>
            </a:ln>
          </p:spPr>
        </p:cxnSp>
        <p:sp>
          <p:nvSpPr>
            <p:cNvPr id="988" name="Google Shape;988;p54"/>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89" name="Google Shape;989;p54"/>
          <p:cNvGrpSpPr/>
          <p:nvPr/>
        </p:nvGrpSpPr>
        <p:grpSpPr>
          <a:xfrm>
            <a:off x="3401736" y="2425868"/>
            <a:ext cx="7065593" cy="3900278"/>
            <a:chOff x="1522628" y="323569"/>
            <a:chExt cx="7065592" cy="3900277"/>
          </a:xfrm>
        </p:grpSpPr>
        <p:cxnSp>
          <p:nvCxnSpPr>
            <p:cNvPr id="990" name="Google Shape;990;p54"/>
            <p:cNvCxnSpPr/>
            <p:nvPr/>
          </p:nvCxnSpPr>
          <p:spPr>
            <a:xfrm>
              <a:off x="7318219" y="323569"/>
              <a:ext cx="1270001" cy="1270001"/>
            </a:xfrm>
            <a:prstGeom prst="straightConnector1">
              <a:avLst/>
            </a:prstGeom>
            <a:noFill/>
            <a:ln>
              <a:noFill/>
            </a:ln>
          </p:spPr>
        </p:cxnSp>
        <p:cxnSp>
          <p:nvCxnSpPr>
            <p:cNvPr id="991" name="Google Shape;991;p54"/>
            <p:cNvCxnSpPr/>
            <p:nvPr/>
          </p:nvCxnSpPr>
          <p:spPr>
            <a:xfrm>
              <a:off x="1522628" y="2953845"/>
              <a:ext cx="1270001" cy="1270001"/>
            </a:xfrm>
            <a:prstGeom prst="straightConnector1">
              <a:avLst/>
            </a:prstGeom>
            <a:noFill/>
            <a:ln>
              <a:noFill/>
            </a:ln>
          </p:spPr>
        </p:cxnSp>
      </p:grpSp>
      <p:sp>
        <p:nvSpPr>
          <p:cNvPr id="992" name="Google Shape;992;p5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55</a:t>
            </a:fld>
            <a:endParaRPr/>
          </a:p>
        </p:txBody>
      </p:sp>
      <p:sp>
        <p:nvSpPr>
          <p:cNvPr id="993" name="Google Shape;993;p54"/>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4" name="Google Shape;994;p54"/>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5" name="Google Shape;995;p54"/>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96" name="Google Shape;996;p54"/>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997" name="Google Shape;997;p54"/>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98" name="Google Shape;998;p54"/>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cxnSp>
        <p:nvCxnSpPr>
          <p:cNvPr id="1003" name="Google Shape;1003;p55"/>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04" name="Google Shape;1004;p55"/>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1005" name="Google Shape;1005;p55"/>
          <p:cNvGrpSpPr/>
          <p:nvPr/>
        </p:nvGrpSpPr>
        <p:grpSpPr>
          <a:xfrm>
            <a:off x="1931458" y="5532886"/>
            <a:ext cx="20449492" cy="7188197"/>
            <a:chOff x="0" y="230529"/>
            <a:chExt cx="20449490" cy="7188195"/>
          </a:xfrm>
        </p:grpSpPr>
        <p:cxnSp>
          <p:nvCxnSpPr>
            <p:cNvPr id="1006" name="Google Shape;1006;p55"/>
            <p:cNvCxnSpPr/>
            <p:nvPr/>
          </p:nvCxnSpPr>
          <p:spPr>
            <a:xfrm>
              <a:off x="19179489" y="6148723"/>
              <a:ext cx="1270001" cy="1270001"/>
            </a:xfrm>
            <a:prstGeom prst="straightConnector1">
              <a:avLst/>
            </a:prstGeom>
            <a:noFill/>
            <a:ln>
              <a:noFill/>
            </a:ln>
          </p:spPr>
        </p:cxnSp>
        <p:sp>
          <p:nvSpPr>
            <p:cNvPr id="1007" name="Google Shape;1007;p55"/>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1008" name="Google Shape;1008;p55"/>
          <p:cNvGrpSpPr/>
          <p:nvPr/>
        </p:nvGrpSpPr>
        <p:grpSpPr>
          <a:xfrm>
            <a:off x="3401736" y="2425868"/>
            <a:ext cx="7065593" cy="3900278"/>
            <a:chOff x="1522628" y="323569"/>
            <a:chExt cx="7065592" cy="3900277"/>
          </a:xfrm>
        </p:grpSpPr>
        <p:cxnSp>
          <p:nvCxnSpPr>
            <p:cNvPr id="1009" name="Google Shape;1009;p55"/>
            <p:cNvCxnSpPr/>
            <p:nvPr/>
          </p:nvCxnSpPr>
          <p:spPr>
            <a:xfrm>
              <a:off x="7318219" y="323569"/>
              <a:ext cx="1270001" cy="1270001"/>
            </a:xfrm>
            <a:prstGeom prst="straightConnector1">
              <a:avLst/>
            </a:prstGeom>
            <a:noFill/>
            <a:ln>
              <a:noFill/>
            </a:ln>
          </p:spPr>
        </p:cxnSp>
        <p:cxnSp>
          <p:nvCxnSpPr>
            <p:cNvPr id="1010" name="Google Shape;1010;p55"/>
            <p:cNvCxnSpPr/>
            <p:nvPr/>
          </p:nvCxnSpPr>
          <p:spPr>
            <a:xfrm>
              <a:off x="1522628" y="2953845"/>
              <a:ext cx="1270001" cy="1270001"/>
            </a:xfrm>
            <a:prstGeom prst="straightConnector1">
              <a:avLst/>
            </a:prstGeom>
            <a:noFill/>
            <a:ln>
              <a:noFill/>
            </a:ln>
          </p:spPr>
        </p:cxnSp>
      </p:grpSp>
      <p:sp>
        <p:nvSpPr>
          <p:cNvPr id="1011" name="Google Shape;1011;p5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56</a:t>
            </a:fld>
            <a:endParaRPr/>
          </a:p>
        </p:txBody>
      </p:sp>
      <p:sp>
        <p:nvSpPr>
          <p:cNvPr id="1012" name="Google Shape;1012;p55"/>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3" name="Google Shape;1013;p55"/>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4" name="Google Shape;1014;p55"/>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015" name="Google Shape;1015;p55"/>
          <p:cNvCxnSpPr/>
          <p:nvPr/>
        </p:nvCxnSpPr>
        <p:spPr>
          <a:xfrm rot="10800000" flipH="1">
            <a:off x="10105585" y="4490619"/>
            <a:ext cx="12116633" cy="3425983"/>
          </a:xfrm>
          <a:prstGeom prst="straightConnector1">
            <a:avLst/>
          </a:prstGeom>
          <a:noFill/>
          <a:ln w="63500" cap="flat" cmpd="sng">
            <a:solidFill>
              <a:srgbClr val="0076B9"/>
            </a:solidFill>
            <a:prstDash val="solid"/>
            <a:miter lim="400000"/>
            <a:headEnd type="none" w="sm" len="sm"/>
            <a:tailEnd type="none" w="sm" len="sm"/>
          </a:ln>
        </p:spPr>
      </p:cxnSp>
      <p:sp>
        <p:nvSpPr>
          <p:cNvPr id="1016" name="Google Shape;1016;p55"/>
          <p:cNvSpPr/>
          <p:nvPr/>
        </p:nvSpPr>
        <p:spPr>
          <a:xfrm>
            <a:off x="13778045" y="6670700"/>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7" name="Google Shape;1017;p55"/>
          <p:cNvSpPr/>
          <p:nvPr/>
        </p:nvSpPr>
        <p:spPr>
          <a:xfrm>
            <a:off x="14798699" y="6119851"/>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8" name="Google Shape;1018;p55"/>
          <p:cNvSpPr/>
          <p:nvPr/>
        </p:nvSpPr>
        <p:spPr>
          <a:xfrm>
            <a:off x="16526481"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9" name="Google Shape;1019;p55"/>
          <p:cNvSpPr/>
          <p:nvPr/>
        </p:nvSpPr>
        <p:spPr>
          <a:xfrm>
            <a:off x="18123191"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0" name="Google Shape;1020;p55"/>
          <p:cNvSpPr/>
          <p:nvPr/>
        </p:nvSpPr>
        <p:spPr>
          <a:xfrm>
            <a:off x="19248741" y="5543988"/>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1" name="Google Shape;1021;p55"/>
          <p:cNvSpPr/>
          <p:nvPr/>
        </p:nvSpPr>
        <p:spPr>
          <a:xfrm>
            <a:off x="20374289"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2" name="Google Shape;1022;p55"/>
          <p:cNvSpPr/>
          <p:nvPr/>
        </p:nvSpPr>
        <p:spPr>
          <a:xfrm>
            <a:off x="21421312" y="5831920"/>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3" name="Google Shape;1023;p55"/>
          <p:cNvSpPr/>
          <p:nvPr/>
        </p:nvSpPr>
        <p:spPr>
          <a:xfrm>
            <a:off x="19876954"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4" name="Google Shape;1024;p55"/>
          <p:cNvSpPr/>
          <p:nvPr/>
        </p:nvSpPr>
        <p:spPr>
          <a:xfrm>
            <a:off x="11631648" y="6381607"/>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5" name="Google Shape;1025;p55"/>
          <p:cNvSpPr/>
          <p:nvPr/>
        </p:nvSpPr>
        <p:spPr>
          <a:xfrm>
            <a:off x="11291366" y="7140699"/>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6" name="Google Shape;1026;p55"/>
          <p:cNvSpPr/>
          <p:nvPr/>
        </p:nvSpPr>
        <p:spPr>
          <a:xfrm>
            <a:off x="10479923" y="7690385"/>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7" name="Google Shape;1027;p55"/>
          <p:cNvSpPr txBox="1"/>
          <p:nvPr/>
        </p:nvSpPr>
        <p:spPr>
          <a:xfrm>
            <a:off x="8149621" y="11949967"/>
            <a:ext cx="9350325"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use more data, get more accurate results</a:t>
            </a:r>
            <a:endParaRPr/>
          </a:p>
        </p:txBody>
      </p:sp>
      <p:pic>
        <p:nvPicPr>
          <p:cNvPr id="1028" name="Google Shape;1028;p55"/>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1029" name="Google Shape;1029;p55"/>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57</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093948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6A7844-241B-94E0-0C3D-1213F5821CCA}"/>
              </a:ext>
            </a:extLst>
          </p:cNvPr>
          <p:cNvPicPr>
            <a:picLocks noChangeAspect="1"/>
          </p:cNvPicPr>
          <p:nvPr/>
        </p:nvPicPr>
        <p:blipFill>
          <a:blip r:embed="rId2"/>
          <a:stretch>
            <a:fillRect/>
          </a:stretch>
        </p:blipFill>
        <p:spPr>
          <a:xfrm>
            <a:off x="13991359" y="4701240"/>
            <a:ext cx="7510896" cy="5468055"/>
          </a:xfrm>
          <a:prstGeom prst="rect">
            <a:avLst/>
          </a:prstGeom>
        </p:spPr>
      </p:pic>
      <p:pic>
        <p:nvPicPr>
          <p:cNvPr id="7" name="Picture 6">
            <a:extLst>
              <a:ext uri="{FF2B5EF4-FFF2-40B4-BE49-F238E27FC236}">
                <a16:creationId xmlns:a16="http://schemas.microsoft.com/office/drawing/2014/main" id="{B9053C8A-2E08-76DB-0FB1-639B7717C184}"/>
              </a:ext>
            </a:extLst>
          </p:cNvPr>
          <p:cNvPicPr>
            <a:picLocks noChangeAspect="1"/>
          </p:cNvPicPr>
          <p:nvPr/>
        </p:nvPicPr>
        <p:blipFill>
          <a:blip r:embed="rId3"/>
          <a:stretch>
            <a:fillRect/>
          </a:stretch>
        </p:blipFill>
        <p:spPr>
          <a:xfrm>
            <a:off x="3873500" y="4701240"/>
            <a:ext cx="7510896" cy="5732000"/>
          </a:xfrm>
          <a:prstGeom prst="rect">
            <a:avLst/>
          </a:prstGeom>
        </p:spPr>
      </p:pic>
    </p:spTree>
    <p:extLst>
      <p:ext uri="{BB962C8B-B14F-4D97-AF65-F5344CB8AC3E}">
        <p14:creationId xmlns:p14="http://schemas.microsoft.com/office/powerpoint/2010/main" val="2695906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93BB4-FFF8-3D08-A5CB-6BBFEA007B44}"/>
              </a:ext>
            </a:extLst>
          </p:cNvPr>
          <p:cNvPicPr>
            <a:picLocks noChangeAspect="1"/>
          </p:cNvPicPr>
          <p:nvPr/>
        </p:nvPicPr>
        <p:blipFill rotWithShape="1">
          <a:blip r:embed="rId2"/>
          <a:srcRect r="1234" b="33152"/>
          <a:stretch/>
        </p:blipFill>
        <p:spPr>
          <a:xfrm>
            <a:off x="1849582" y="4854387"/>
            <a:ext cx="9880479" cy="3781613"/>
          </a:xfrm>
          <a:prstGeom prst="rect">
            <a:avLst/>
          </a:prstGeom>
        </p:spPr>
      </p:pic>
      <p:pic>
        <p:nvPicPr>
          <p:cNvPr id="4" name="Picture 3">
            <a:extLst>
              <a:ext uri="{FF2B5EF4-FFF2-40B4-BE49-F238E27FC236}">
                <a16:creationId xmlns:a16="http://schemas.microsoft.com/office/drawing/2014/main" id="{BB8EDFD6-E384-30AF-5ABF-03E50E4D8996}"/>
              </a:ext>
            </a:extLst>
          </p:cNvPr>
          <p:cNvPicPr>
            <a:picLocks noChangeAspect="1"/>
          </p:cNvPicPr>
          <p:nvPr/>
        </p:nvPicPr>
        <p:blipFill>
          <a:blip r:embed="rId3"/>
          <a:stretch>
            <a:fillRect/>
          </a:stretch>
        </p:blipFill>
        <p:spPr>
          <a:xfrm>
            <a:off x="14144914" y="4854387"/>
            <a:ext cx="8389504" cy="3988219"/>
          </a:xfrm>
          <a:prstGeom prst="rect">
            <a:avLst/>
          </a:prstGeom>
        </p:spPr>
      </p:pic>
    </p:spTree>
    <p:extLst>
      <p:ext uri="{BB962C8B-B14F-4D97-AF65-F5344CB8AC3E}">
        <p14:creationId xmlns:p14="http://schemas.microsoft.com/office/powerpoint/2010/main" val="317550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52" name="Google Shape;152;p8"/>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53" name="Google Shape;153;p8"/>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a:t>
            </a:fld>
            <a:endParaRPr/>
          </a:p>
        </p:txBody>
      </p:sp>
      <p:sp>
        <p:nvSpPr>
          <p:cNvPr id="2" name="Rectangle 1">
            <a:extLst>
              <a:ext uri="{FF2B5EF4-FFF2-40B4-BE49-F238E27FC236}">
                <a16:creationId xmlns:a16="http://schemas.microsoft.com/office/drawing/2014/main" id="{3843E5ED-4137-8A34-9E5C-054D5265DAFE}"/>
              </a:ext>
            </a:extLst>
          </p:cNvPr>
          <p:cNvSpPr/>
          <p:nvPr/>
        </p:nvSpPr>
        <p:spPr>
          <a:xfrm>
            <a:off x="9394166" y="2469600"/>
            <a:ext cx="5595668" cy="62970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06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60</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386957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033"/>
        <p:cNvGrpSpPr/>
        <p:nvPr/>
      </p:nvGrpSpPr>
      <p:grpSpPr>
        <a:xfrm>
          <a:off x="0" y="0"/>
          <a:ext cx="0" cy="0"/>
          <a:chOff x="0" y="0"/>
          <a:chExt cx="0" cy="0"/>
        </a:xfrm>
      </p:grpSpPr>
      <p:sp>
        <p:nvSpPr>
          <p:cNvPr id="1034" name="Google Shape;1034;p56"/>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035" name="Google Shape;1035;p56"/>
          <p:cNvSpPr txBox="1"/>
          <p:nvPr/>
        </p:nvSpPr>
        <p:spPr>
          <a:xfrm>
            <a:off x="5265147" y="6484823"/>
            <a:ext cx="3210612" cy="746354"/>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0" i="0" u="none" strike="noStrike" cap="none">
                <a:solidFill>
                  <a:srgbClr val="000000"/>
                </a:solidFill>
                <a:latin typeface="Helvetica Neue"/>
                <a:ea typeface="Helvetica Neue"/>
                <a:cs typeface="Helvetica Neue"/>
                <a:sym typeface="Helvetica Neue"/>
              </a:rPr>
              <a:t>a reminder…</a:t>
            </a:r>
            <a:endParaRPr/>
          </a:p>
        </p:txBody>
      </p:sp>
      <p:grpSp>
        <p:nvGrpSpPr>
          <p:cNvPr id="1036" name="Google Shape;1036;p56"/>
          <p:cNvGrpSpPr/>
          <p:nvPr/>
        </p:nvGrpSpPr>
        <p:grpSpPr>
          <a:xfrm>
            <a:off x="10239930" y="4839023"/>
            <a:ext cx="8878924" cy="6620686"/>
            <a:chOff x="0" y="0"/>
            <a:chExt cx="8878923" cy="6620684"/>
          </a:xfrm>
        </p:grpSpPr>
        <p:sp>
          <p:nvSpPr>
            <p:cNvPr id="1037" name="Google Shape;1037;p56"/>
            <p:cNvSpPr txBox="1"/>
            <p:nvPr/>
          </p:nvSpPr>
          <p:spPr>
            <a:xfrm>
              <a:off x="452862" y="0"/>
              <a:ext cx="933832" cy="30561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4D80"/>
                </a:solidFill>
                <a:latin typeface="Helvetica Neue"/>
                <a:ea typeface="Helvetica Neue"/>
                <a:cs typeface="Helvetica Neue"/>
                <a:sym typeface="Helvetica Neue"/>
              </a:endParaRPr>
            </a:p>
          </p:txBody>
        </p:sp>
        <p:pic>
          <p:nvPicPr>
            <p:cNvPr id="1038" name="Google Shape;1038;p56" descr="Line Line"/>
            <p:cNvPicPr preferRelativeResize="0"/>
            <p:nvPr/>
          </p:nvPicPr>
          <p:blipFill rotWithShape="1">
            <a:blip r:embed="rId3">
              <a:alphaModFix/>
            </a:blip>
            <a:srcRect/>
            <a:stretch/>
          </p:blipFill>
          <p:spPr>
            <a:xfrm>
              <a:off x="1821221" y="1372081"/>
              <a:ext cx="866803" cy="311994"/>
            </a:xfrm>
            <a:prstGeom prst="rect">
              <a:avLst/>
            </a:prstGeom>
            <a:noFill/>
            <a:ln>
              <a:noFill/>
            </a:ln>
          </p:spPr>
        </p:pic>
        <p:pic>
          <p:nvPicPr>
            <p:cNvPr id="1039" name="Google Shape;1039;p56" descr="Line Line"/>
            <p:cNvPicPr preferRelativeResize="0"/>
            <p:nvPr/>
          </p:nvPicPr>
          <p:blipFill rotWithShape="1">
            <a:blip r:embed="rId3">
              <a:alphaModFix/>
            </a:blip>
            <a:srcRect/>
            <a:stretch/>
          </p:blipFill>
          <p:spPr>
            <a:xfrm>
              <a:off x="6232157" y="1372081"/>
              <a:ext cx="866803" cy="311994"/>
            </a:xfrm>
            <a:prstGeom prst="rect">
              <a:avLst/>
            </a:prstGeom>
            <a:noFill/>
            <a:ln>
              <a:noFill/>
            </a:ln>
          </p:spPr>
        </p:pic>
        <p:sp>
          <p:nvSpPr>
            <p:cNvPr id="1040" name="Google Shape;1040;p56"/>
            <p:cNvSpPr/>
            <p:nvPr/>
          </p:nvSpPr>
          <p:spPr>
            <a:xfrm>
              <a:off x="3119392" y="893078"/>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1041" name="Google Shape;1041;p56"/>
            <p:cNvSpPr txBox="1"/>
            <p:nvPr/>
          </p:nvSpPr>
          <p:spPr>
            <a:xfrm>
              <a:off x="0" y="5784410"/>
              <a:ext cx="8878923" cy="836274"/>
            </a:xfrm>
            <a:prstGeom prst="rect">
              <a:avLst/>
            </a:prstGeom>
            <a:noFill/>
            <a:ln>
              <a:noFill/>
            </a:ln>
          </p:spPr>
          <p:txBody>
            <a:bodyPr spcFirstLastPara="1" wrap="square" lIns="50800" tIns="50800" rIns="50800" bIns="50800" anchor="ctr" anchorCtr="0">
              <a:normAutofit/>
            </a:bodyPr>
            <a:lstStyle/>
            <a:p>
              <a:pPr marL="0" marR="0" lvl="0" indent="0" algn="r" rtl="0">
                <a:lnSpc>
                  <a:spcPct val="80000"/>
                </a:lnSpc>
                <a:spcBef>
                  <a:spcPts val="0"/>
                </a:spcBef>
                <a:spcAft>
                  <a:spcPts val="0"/>
                </a:spcAft>
                <a:buClr>
                  <a:srgbClr val="000000"/>
                </a:buClr>
                <a:buSzPts val="4756"/>
                <a:buFont typeface="Helvetica Neue"/>
                <a:buNone/>
              </a:pPr>
              <a:r>
                <a:rPr lang="en-US" sz="4756" b="0" i="0" u="none" strike="noStrike" cap="none">
                  <a:solidFill>
                    <a:srgbClr val="000000"/>
                  </a:solidFill>
                  <a:latin typeface="Helvetica Neue"/>
                  <a:ea typeface="Helvetica Neue"/>
                  <a:cs typeface="Helvetica Neue"/>
                  <a:sym typeface="Helvetica Neue"/>
                </a:rPr>
                <a:t>models are                  functions</a:t>
              </a:r>
              <a:endParaRPr/>
            </a:p>
          </p:txBody>
        </p:sp>
        <p:sp>
          <p:nvSpPr>
            <p:cNvPr id="1042" name="Google Shape;1042;p56"/>
            <p:cNvSpPr txBox="1"/>
            <p:nvPr/>
          </p:nvSpPr>
          <p:spPr>
            <a:xfrm>
              <a:off x="3913254" y="6049786"/>
              <a:ext cx="2101310" cy="3817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400"/>
                <a:buFont typeface="Helvetica Neue"/>
                <a:buNone/>
              </a:pPr>
              <a:endParaRPr sz="4400" b="0" i="0" u="none" strike="noStrike" cap="none">
                <a:solidFill>
                  <a:srgbClr val="5E5E5E"/>
                </a:solidFill>
                <a:latin typeface="Helvetica Neue"/>
                <a:ea typeface="Helvetica Neue"/>
                <a:cs typeface="Helvetica Neue"/>
                <a:sym typeface="Helvetica Neue"/>
              </a:endParaRPr>
            </a:p>
          </p:txBody>
        </p:sp>
        <p:sp>
          <p:nvSpPr>
            <p:cNvPr id="1043" name="Google Shape;1043;p56"/>
            <p:cNvSpPr txBox="1"/>
            <p:nvPr/>
          </p:nvSpPr>
          <p:spPr>
            <a:xfrm>
              <a:off x="7492227" y="0"/>
              <a:ext cx="933832" cy="30561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6C65"/>
                </a:solidFill>
                <a:latin typeface="Helvetica Neue"/>
                <a:ea typeface="Helvetica Neue"/>
                <a:cs typeface="Helvetica Neue"/>
                <a:sym typeface="Helvetica Neue"/>
              </a:endParaRPr>
            </a:p>
          </p:txBody>
        </p:sp>
      </p:grpSp>
      <p:pic>
        <p:nvPicPr>
          <p:cNvPr id="1044" name="Google Shape;1044;p56" descr="Line Line"/>
          <p:cNvPicPr preferRelativeResize="0"/>
          <p:nvPr/>
        </p:nvPicPr>
        <p:blipFill rotWithShape="1">
          <a:blip r:embed="rId4">
            <a:alphaModFix/>
          </a:blip>
          <a:srcRect/>
          <a:stretch/>
        </p:blipFill>
        <p:spPr>
          <a:xfrm rot="7532572">
            <a:off x="14710311" y="4399192"/>
            <a:ext cx="1324151" cy="405591"/>
          </a:xfrm>
          <a:prstGeom prst="rect">
            <a:avLst/>
          </a:prstGeom>
          <a:noFill/>
          <a:ln>
            <a:noFill/>
          </a:ln>
        </p:spPr>
      </p:pic>
      <p:sp>
        <p:nvSpPr>
          <p:cNvPr id="1045" name="Google Shape;1045;p56"/>
          <p:cNvSpPr txBox="1"/>
          <p:nvPr/>
        </p:nvSpPr>
        <p:spPr>
          <a:xfrm>
            <a:off x="14691306" y="3319259"/>
            <a:ext cx="2931720"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that’s linear(ish)*</a:t>
            </a:r>
            <a:endParaRPr/>
          </a:p>
        </p:txBody>
      </p:sp>
      <p:sp>
        <p:nvSpPr>
          <p:cNvPr id="1046" name="Google Shape;1046;p56"/>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1" name="Google Shape;1051;p57"/>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052" name="Google Shape;1052;p57"/>
          <p:cNvSpPr txBox="1"/>
          <p:nvPr/>
        </p:nvSpPr>
        <p:spPr>
          <a:xfrm>
            <a:off x="2753306" y="6491086"/>
            <a:ext cx="4445401" cy="73382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that’s linear(ish)*</a:t>
            </a:r>
            <a:endParaRPr/>
          </a:p>
        </p:txBody>
      </p:sp>
      <p:cxnSp>
        <p:nvCxnSpPr>
          <p:cNvPr id="1053" name="Google Shape;1053;p57"/>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54" name="Google Shape;1054;p57"/>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55" name="Google Shape;1055;p57"/>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56" name="Google Shape;1056;p57"/>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57" name="Google Shape;1057;p57"/>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58" name="Google Shape;1058;p57"/>
          <p:cNvSpPr/>
          <p:nvPr/>
        </p:nvSpPr>
        <p:spPr>
          <a:xfrm>
            <a:off x="11269536" y="3784600"/>
            <a:ext cx="9904315" cy="5759550"/>
          </a:xfrm>
          <a:prstGeom prst="roundRect">
            <a:avLst>
              <a:gd name="adj" fmla="val 15000"/>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59" name="Google Shape;1059;p57"/>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animEffect transition="in" filter="fade">
                                      <p:cBhvr>
                                        <p:cTn id="15" dur="3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58"/>
          <p:cNvSpPr/>
          <p:nvPr/>
        </p:nvSpPr>
        <p:spPr>
          <a:xfrm>
            <a:off x="11269536" y="3784600"/>
            <a:ext cx="7432928" cy="5759550"/>
          </a:xfrm>
          <a:prstGeom prst="roundRect">
            <a:avLst>
              <a:gd name="adj" fmla="val 15000"/>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5" name="Google Shape;1065;p58"/>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cxnSp>
        <p:nvCxnSpPr>
          <p:cNvPr id="1066" name="Google Shape;1066;p58"/>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67" name="Google Shape;1067;p58"/>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68" name="Google Shape;1068;p58"/>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69" name="Google Shape;1069;p58"/>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70" name="Google Shape;1070;p58"/>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71" name="Google Shape;1071;p58"/>
          <p:cNvSpPr/>
          <p:nvPr/>
        </p:nvSpPr>
        <p:spPr>
          <a:xfrm>
            <a:off x="14758406" y="4531230"/>
            <a:ext cx="286830" cy="2868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2" name="Google Shape;1072;p58"/>
          <p:cNvSpPr/>
          <p:nvPr/>
        </p:nvSpPr>
        <p:spPr>
          <a:xfrm>
            <a:off x="17119995" y="6714585"/>
            <a:ext cx="286830" cy="2868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3" name="Google Shape;1073;p58"/>
          <p:cNvSpPr/>
          <p:nvPr/>
        </p:nvSpPr>
        <p:spPr>
          <a:xfrm>
            <a:off x="12708726" y="7516634"/>
            <a:ext cx="286830" cy="2868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4" name="Google Shape;1074;p58"/>
          <p:cNvSpPr txBox="1"/>
          <p:nvPr/>
        </p:nvSpPr>
        <p:spPr>
          <a:xfrm>
            <a:off x="12297146" y="2443551"/>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0" i="0" u="none" strike="noStrike" cap="none">
                <a:solidFill>
                  <a:srgbClr val="EF7001"/>
                </a:solidFill>
                <a:latin typeface="Helvetica Neue"/>
                <a:ea typeface="Helvetica Neue"/>
                <a:cs typeface="Helvetica Neue"/>
                <a:sym typeface="Helvetica Neue"/>
              </a:rPr>
              <a:t>??? </a:t>
            </a:r>
            <a:r>
              <a:rPr lang="en-US" sz="3000" b="1" i="0" u="none" strike="noStrike" cap="none">
                <a:solidFill>
                  <a:srgbClr val="EF7001"/>
                </a:solidFill>
                <a:latin typeface="Helvetica Neue"/>
                <a:ea typeface="Helvetica Neue"/>
                <a:cs typeface="Helvetica Neue"/>
                <a:sym typeface="Helvetica Neue"/>
              </a:rPr>
              <a:t>still</a:t>
            </a:r>
            <a:r>
              <a:rPr lang="en-US" sz="3000" b="0" i="0" u="none" strike="noStrike" cap="none">
                <a:solidFill>
                  <a:srgbClr val="EF7001"/>
                </a:solidFill>
                <a:latin typeface="Helvetica Neue"/>
                <a:ea typeface="Helvetica Neue"/>
                <a:cs typeface="Helvetica Neue"/>
                <a:sym typeface="Helvetica Neue"/>
              </a:rPr>
              <a:t> </a:t>
            </a:r>
            <a:r>
              <a:rPr lang="en-US" sz="3000" b="1" i="0" u="none" strike="noStrike" cap="none">
                <a:solidFill>
                  <a:srgbClr val="EF7001"/>
                </a:solidFill>
                <a:latin typeface="Helvetica Neue"/>
                <a:ea typeface="Helvetica Neue"/>
                <a:cs typeface="Helvetica Neue"/>
                <a:sym typeface="Helvetica Neue"/>
              </a:rPr>
              <a:t>not super well described</a:t>
            </a:r>
            <a:endParaRPr/>
          </a:p>
        </p:txBody>
      </p:sp>
      <p:sp>
        <p:nvSpPr>
          <p:cNvPr id="1075" name="Google Shape;1075;p58"/>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Google Shape;1080;p59"/>
          <p:cNvSpPr/>
          <p:nvPr/>
        </p:nvSpPr>
        <p:spPr>
          <a:xfrm rot="-2275853">
            <a:off x="10151576" y="4276650"/>
            <a:ext cx="9900066" cy="4188044"/>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1" name="Google Shape;1081;p59"/>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cxnSp>
        <p:nvCxnSpPr>
          <p:cNvPr id="1082" name="Google Shape;1082;p59"/>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83" name="Google Shape;1083;p59"/>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84" name="Google Shape;1084;p59"/>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85" name="Google Shape;1085;p59"/>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86" name="Google Shape;1086;p59"/>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87" name="Google Shape;1087;p59"/>
          <p:cNvSpPr/>
          <p:nvPr/>
        </p:nvSpPr>
        <p:spPr>
          <a:xfrm>
            <a:off x="14602452" y="6714585"/>
            <a:ext cx="286830" cy="2868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8" name="Google Shape;1088;p59"/>
          <p:cNvSpPr/>
          <p:nvPr/>
        </p:nvSpPr>
        <p:spPr>
          <a:xfrm>
            <a:off x="14758406" y="4531230"/>
            <a:ext cx="286830" cy="2868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9" name="Google Shape;1089;p59"/>
          <p:cNvSpPr/>
          <p:nvPr/>
        </p:nvSpPr>
        <p:spPr>
          <a:xfrm>
            <a:off x="17119995" y="6714585"/>
            <a:ext cx="286830" cy="2868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0" name="Google Shape;1090;p59"/>
          <p:cNvSpPr/>
          <p:nvPr/>
        </p:nvSpPr>
        <p:spPr>
          <a:xfrm>
            <a:off x="11639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1" name="Google Shape;1091;p59"/>
          <p:cNvSpPr/>
          <p:nvPr/>
        </p:nvSpPr>
        <p:spPr>
          <a:xfrm>
            <a:off x="12708726" y="7516634"/>
            <a:ext cx="286830" cy="2868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2" name="Google Shape;1092;p59"/>
          <p:cNvSpPr/>
          <p:nvPr/>
        </p:nvSpPr>
        <p:spPr>
          <a:xfrm>
            <a:off x="16897204" y="3550949"/>
            <a:ext cx="286830" cy="2868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3" name="Google Shape;1093;p59"/>
          <p:cNvSpPr/>
          <p:nvPr/>
        </p:nvSpPr>
        <p:spPr>
          <a:xfrm>
            <a:off x="18679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4" name="Google Shape;1094;p59"/>
          <p:cNvSpPr txBox="1"/>
          <p:nvPr/>
        </p:nvSpPr>
        <p:spPr>
          <a:xfrm>
            <a:off x="18062947" y="9250751"/>
            <a:ext cx="2693721"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much better!</a:t>
            </a:r>
            <a:endParaRPr/>
          </a:p>
        </p:txBody>
      </p:sp>
      <p:grpSp>
        <p:nvGrpSpPr>
          <p:cNvPr id="1095" name="Google Shape;1095;p59"/>
          <p:cNvGrpSpPr/>
          <p:nvPr/>
        </p:nvGrpSpPr>
        <p:grpSpPr>
          <a:xfrm>
            <a:off x="3645945" y="2566852"/>
            <a:ext cx="4267029" cy="8582297"/>
            <a:chOff x="0" y="0"/>
            <a:chExt cx="4267027" cy="8582296"/>
          </a:xfrm>
        </p:grpSpPr>
        <p:pic>
          <p:nvPicPr>
            <p:cNvPr id="1096" name="Google Shape;1096;p59" descr="Image"/>
            <p:cNvPicPr preferRelativeResize="0"/>
            <p:nvPr/>
          </p:nvPicPr>
          <p:blipFill rotWithShape="1">
            <a:blip r:embed="rId3">
              <a:alphaModFix/>
            </a:blip>
            <a:srcRect/>
            <a:stretch/>
          </p:blipFill>
          <p:spPr>
            <a:xfrm>
              <a:off x="1462539" y="2374219"/>
              <a:ext cx="1699170" cy="6208077"/>
            </a:xfrm>
            <a:prstGeom prst="rect">
              <a:avLst/>
            </a:prstGeom>
            <a:noFill/>
            <a:ln>
              <a:noFill/>
            </a:ln>
          </p:spPr>
        </p:pic>
        <p:sp>
          <p:nvSpPr>
            <p:cNvPr id="1097" name="Google Shape;1097;p59"/>
            <p:cNvSpPr txBox="1"/>
            <p:nvPr/>
          </p:nvSpPr>
          <p:spPr>
            <a:xfrm>
              <a:off x="0" y="0"/>
              <a:ext cx="4267027" cy="19546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Comic Sans MS"/>
                <a:buNone/>
              </a:pPr>
              <a:r>
                <a:rPr lang="en-US" sz="4000" b="0" i="0" u="none" strike="noStrike" cap="none">
                  <a:solidFill>
                    <a:srgbClr val="000000"/>
                  </a:solidFill>
                  <a:latin typeface="Comic Sans MS"/>
                  <a:ea typeface="Comic Sans MS"/>
                  <a:cs typeface="Comic Sans MS"/>
                  <a:sym typeface="Comic Sans MS"/>
                </a:rPr>
                <a:t>But, can we formalize it?</a:t>
              </a:r>
              <a:endParaRPr/>
            </a:p>
          </p:txBody>
        </p:sp>
      </p:grpSp>
      <p:sp>
        <p:nvSpPr>
          <p:cNvPr id="1098" name="Google Shape;1098;p5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02"/>
        <p:cNvGrpSpPr/>
        <p:nvPr/>
      </p:nvGrpSpPr>
      <p:grpSpPr>
        <a:xfrm>
          <a:off x="0" y="0"/>
          <a:ext cx="0" cy="0"/>
          <a:chOff x="0" y="0"/>
          <a:chExt cx="0" cy="0"/>
        </a:xfrm>
      </p:grpSpPr>
      <p:sp>
        <p:nvSpPr>
          <p:cNvPr id="1103" name="Google Shape;1103;p60"/>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04" name="Google Shape;1104;p60"/>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05" name="Google Shape;1105;p60"/>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06" name="Google Shape;1106;p60"/>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07" name="Google Shape;1107;p60"/>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08" name="Google Shape;1108;p60"/>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09" name="Google Shape;1109;p60"/>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10" name="Google Shape;1110;p60"/>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1" name="Google Shape;1111;p60"/>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2" name="Google Shape;1112;p60"/>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3" name="Google Shape;1113;p60"/>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4" name="Google Shape;1114;p60"/>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5" name="Google Shape;1115;p60"/>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6" name="Google Shape;1116;p60"/>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117" name="Google Shape;1117;p60"/>
          <p:cNvGrpSpPr/>
          <p:nvPr/>
        </p:nvGrpSpPr>
        <p:grpSpPr>
          <a:xfrm>
            <a:off x="8479645" y="8224068"/>
            <a:ext cx="3268029" cy="1197661"/>
            <a:chOff x="-92587" y="-1"/>
            <a:chExt cx="3268028" cy="1197660"/>
          </a:xfrm>
        </p:grpSpPr>
        <p:pic>
          <p:nvPicPr>
            <p:cNvPr id="1118" name="Google Shape;1118;p60" descr="Line Line"/>
            <p:cNvPicPr preferRelativeResize="0"/>
            <p:nvPr/>
          </p:nvPicPr>
          <p:blipFill rotWithShape="1">
            <a:blip r:embed="rId3">
              <a:alphaModFix/>
            </a:blip>
            <a:srcRect/>
            <a:stretch/>
          </p:blipFill>
          <p:spPr>
            <a:xfrm rot="-10096943">
              <a:off x="-61744" y="197909"/>
              <a:ext cx="1448668" cy="452391"/>
            </a:xfrm>
            <a:prstGeom prst="rect">
              <a:avLst/>
            </a:prstGeom>
            <a:noFill/>
            <a:ln>
              <a:noFill/>
            </a:ln>
          </p:spPr>
        </p:pic>
        <p:sp>
          <p:nvSpPr>
            <p:cNvPr id="1119" name="Google Shape;1119;p60"/>
            <p:cNvSpPr txBox="1"/>
            <p:nvPr/>
          </p:nvSpPr>
          <p:spPr>
            <a:xfrm>
              <a:off x="1185670" y="-1"/>
              <a:ext cx="1989771" cy="11976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kind of a random variable!</a:t>
              </a:r>
              <a:endParaRPr/>
            </a:p>
          </p:txBody>
        </p:sp>
      </p:grpSp>
      <p:sp>
        <p:nvSpPr>
          <p:cNvPr id="1120" name="Google Shape;1120;p6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24"/>
        <p:cNvGrpSpPr/>
        <p:nvPr/>
      </p:nvGrpSpPr>
      <p:grpSpPr>
        <a:xfrm>
          <a:off x="0" y="0"/>
          <a:ext cx="0" cy="0"/>
          <a:chOff x="0" y="0"/>
          <a:chExt cx="0" cy="0"/>
        </a:xfrm>
      </p:grpSpPr>
      <p:sp>
        <p:nvSpPr>
          <p:cNvPr id="1125" name="Google Shape;1125;p61"/>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26" name="Google Shape;1126;p61"/>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27" name="Google Shape;1127;p61"/>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28" name="Google Shape;1128;p61"/>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29" name="Google Shape;1129;p61"/>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30" name="Google Shape;1130;p61"/>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31" name="Google Shape;1131;p61"/>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32" name="Google Shape;1132;p61"/>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3" name="Google Shape;1133;p61"/>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4" name="Google Shape;1134;p61"/>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5" name="Google Shape;1135;p61"/>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6" name="Google Shape;1136;p61"/>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7" name="Google Shape;1137;p61"/>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8" name="Google Shape;1138;p61"/>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9" name="Google Shape;1139;p61"/>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40" name="Google Shape;1140;p61"/>
          <p:cNvGrpSpPr/>
          <p:nvPr/>
        </p:nvGrpSpPr>
        <p:grpSpPr>
          <a:xfrm>
            <a:off x="10978349" y="1985437"/>
            <a:ext cx="936629" cy="1787955"/>
            <a:chOff x="-207206" y="0"/>
            <a:chExt cx="936628" cy="1787954"/>
          </a:xfrm>
        </p:grpSpPr>
        <p:sp>
          <p:nvSpPr>
            <p:cNvPr id="1141" name="Google Shape;1141;p61"/>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42" name="Google Shape;1142;p61"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sp>
        <p:nvSpPr>
          <p:cNvPr id="1143" name="Google Shape;1143;p61"/>
          <p:cNvSpPr txBox="1"/>
          <p:nvPr/>
        </p:nvSpPr>
        <p:spPr>
          <a:xfrm>
            <a:off x="16031483" y="6063759"/>
            <a:ext cx="5657683" cy="81324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wait… this is a t-test!</a:t>
            </a:r>
            <a:endParaRPr/>
          </a:p>
        </p:txBody>
      </p:sp>
      <p:sp>
        <p:nvSpPr>
          <p:cNvPr id="1144" name="Google Shape;1144;p61"/>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48"/>
        <p:cNvGrpSpPr/>
        <p:nvPr/>
      </p:nvGrpSpPr>
      <p:grpSpPr>
        <a:xfrm>
          <a:off x="0" y="0"/>
          <a:ext cx="0" cy="0"/>
          <a:chOff x="0" y="0"/>
          <a:chExt cx="0" cy="0"/>
        </a:xfrm>
      </p:grpSpPr>
      <p:sp>
        <p:nvSpPr>
          <p:cNvPr id="1149" name="Google Shape;1149;p62"/>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50" name="Google Shape;1150;p62"/>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51" name="Google Shape;1151;p62"/>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52" name="Google Shape;1152;p62"/>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53" name="Google Shape;1153;p62"/>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54" name="Google Shape;1154;p62"/>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55" name="Google Shape;1155;p62"/>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56" name="Google Shape;1156;p62"/>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7" name="Google Shape;1157;p62"/>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8" name="Google Shape;1158;p62"/>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9" name="Google Shape;1159;p62"/>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0" name="Google Shape;1160;p62"/>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1" name="Google Shape;1161;p62"/>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2" name="Google Shape;1162;p62"/>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3" name="Google Shape;1163;p62"/>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64" name="Google Shape;1164;p62"/>
          <p:cNvGrpSpPr/>
          <p:nvPr/>
        </p:nvGrpSpPr>
        <p:grpSpPr>
          <a:xfrm>
            <a:off x="10978349" y="1985437"/>
            <a:ext cx="936629" cy="1787955"/>
            <a:chOff x="-207206" y="0"/>
            <a:chExt cx="936628" cy="1787954"/>
          </a:xfrm>
        </p:grpSpPr>
        <p:sp>
          <p:nvSpPr>
            <p:cNvPr id="1165" name="Google Shape;1165;p62"/>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66" name="Google Shape;1166;p62"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167" name="Google Shape;1167;p62"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168" name="Google Shape;1168;p62" descr="Line Line"/>
          <p:cNvPicPr preferRelativeResize="0"/>
          <p:nvPr/>
        </p:nvPicPr>
        <p:blipFill rotWithShape="1">
          <a:blip r:embed="rId5">
            <a:alphaModFix/>
          </a:blip>
          <a:srcRect/>
          <a:stretch/>
        </p:blipFill>
        <p:spPr>
          <a:xfrm>
            <a:off x="17139752" y="8939520"/>
            <a:ext cx="4119005" cy="406936"/>
          </a:xfrm>
          <a:prstGeom prst="rect">
            <a:avLst/>
          </a:prstGeom>
          <a:noFill/>
          <a:ln>
            <a:noFill/>
          </a:ln>
        </p:spPr>
      </p:pic>
      <p:pic>
        <p:nvPicPr>
          <p:cNvPr id="1169" name="Google Shape;1169;p62" descr="Line Line"/>
          <p:cNvPicPr preferRelativeResize="0"/>
          <p:nvPr/>
        </p:nvPicPr>
        <p:blipFill rotWithShape="1">
          <a:blip r:embed="rId6">
            <a:alphaModFix/>
          </a:blip>
          <a:srcRect/>
          <a:stretch/>
        </p:blipFill>
        <p:spPr>
          <a:xfrm rot="5400000">
            <a:off x="17012663" y="6800997"/>
            <a:ext cx="4410943" cy="406936"/>
          </a:xfrm>
          <a:prstGeom prst="rect">
            <a:avLst/>
          </a:prstGeom>
          <a:noFill/>
          <a:ln>
            <a:noFill/>
          </a:ln>
        </p:spPr>
      </p:pic>
      <p:sp>
        <p:nvSpPr>
          <p:cNvPr id="1170" name="Google Shape;1170;p62"/>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74"/>
        <p:cNvGrpSpPr/>
        <p:nvPr/>
      </p:nvGrpSpPr>
      <p:grpSpPr>
        <a:xfrm>
          <a:off x="0" y="0"/>
          <a:ext cx="0" cy="0"/>
          <a:chOff x="0" y="0"/>
          <a:chExt cx="0" cy="0"/>
        </a:xfrm>
      </p:grpSpPr>
      <p:sp>
        <p:nvSpPr>
          <p:cNvPr id="1175" name="Google Shape;1175;p63"/>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76" name="Google Shape;1176;p63"/>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77" name="Google Shape;1177;p63"/>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78" name="Google Shape;1178;p63"/>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79" name="Google Shape;1179;p63"/>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80" name="Google Shape;1180;p63"/>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81" name="Google Shape;1181;p63"/>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82" name="Google Shape;1182;p63"/>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3" name="Google Shape;1183;p63"/>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4" name="Google Shape;1184;p63"/>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5" name="Google Shape;1185;p63"/>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6" name="Google Shape;1186;p63"/>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7" name="Google Shape;1187;p63"/>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8" name="Google Shape;1188;p63"/>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9" name="Google Shape;1189;p63"/>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90" name="Google Shape;1190;p63"/>
          <p:cNvGrpSpPr/>
          <p:nvPr/>
        </p:nvGrpSpPr>
        <p:grpSpPr>
          <a:xfrm>
            <a:off x="10978349" y="1985437"/>
            <a:ext cx="936629" cy="1787955"/>
            <a:chOff x="-207206" y="0"/>
            <a:chExt cx="936628" cy="1787954"/>
          </a:xfrm>
        </p:grpSpPr>
        <p:sp>
          <p:nvSpPr>
            <p:cNvPr id="1191" name="Google Shape;1191;p63"/>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92" name="Google Shape;1192;p63"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193" name="Google Shape;1193;p63"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194" name="Google Shape;1194;p63" descr="Line Line"/>
          <p:cNvPicPr preferRelativeResize="0"/>
          <p:nvPr/>
        </p:nvPicPr>
        <p:blipFill rotWithShape="1">
          <a:blip r:embed="rId5">
            <a:alphaModFix/>
          </a:blip>
          <a:srcRect/>
          <a:stretch/>
        </p:blipFill>
        <p:spPr>
          <a:xfrm>
            <a:off x="17182954" y="8987227"/>
            <a:ext cx="4074877" cy="406936"/>
          </a:xfrm>
          <a:prstGeom prst="rect">
            <a:avLst/>
          </a:prstGeom>
          <a:noFill/>
          <a:ln>
            <a:noFill/>
          </a:ln>
        </p:spPr>
      </p:pic>
      <p:pic>
        <p:nvPicPr>
          <p:cNvPr id="1195" name="Google Shape;1195;p63" descr="Line Line"/>
          <p:cNvPicPr preferRelativeResize="0"/>
          <p:nvPr/>
        </p:nvPicPr>
        <p:blipFill rotWithShape="1">
          <a:blip r:embed="rId6">
            <a:alphaModFix/>
          </a:blip>
          <a:srcRect/>
          <a:stretch/>
        </p:blipFill>
        <p:spPr>
          <a:xfrm rot="5400000">
            <a:off x="16800771" y="6589242"/>
            <a:ext cx="4839241" cy="406936"/>
          </a:xfrm>
          <a:prstGeom prst="rect">
            <a:avLst/>
          </a:prstGeom>
          <a:noFill/>
          <a:ln>
            <a:noFill/>
          </a:ln>
        </p:spPr>
      </p:pic>
      <p:sp>
        <p:nvSpPr>
          <p:cNvPr id="1196" name="Google Shape;1196;p63"/>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64"/>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02" name="Google Shape;1202;p64"/>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03" name="Google Shape;1203;p64"/>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04" name="Google Shape;1204;p64"/>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05" name="Google Shape;1205;p64"/>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06" name="Google Shape;1206;p64"/>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07" name="Google Shape;1207;p64"/>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08" name="Google Shape;1208;p64"/>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9" name="Google Shape;1209;p64"/>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0" name="Google Shape;1210;p64"/>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1" name="Google Shape;1211;p64"/>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2" name="Google Shape;1212;p64"/>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3" name="Google Shape;1213;p64"/>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4" name="Google Shape;1214;p64"/>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5" name="Google Shape;1215;p64"/>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16" name="Google Shape;1216;p64"/>
          <p:cNvGrpSpPr/>
          <p:nvPr/>
        </p:nvGrpSpPr>
        <p:grpSpPr>
          <a:xfrm>
            <a:off x="10978349" y="1985437"/>
            <a:ext cx="936629" cy="1787955"/>
            <a:chOff x="-207206" y="0"/>
            <a:chExt cx="936628" cy="1787954"/>
          </a:xfrm>
        </p:grpSpPr>
        <p:sp>
          <p:nvSpPr>
            <p:cNvPr id="1217" name="Google Shape;1217;p64"/>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18" name="Google Shape;1218;p64"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19" name="Google Shape;1219;p64"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20" name="Google Shape;1220;p64" descr="Line Line"/>
          <p:cNvPicPr preferRelativeResize="0"/>
          <p:nvPr/>
        </p:nvPicPr>
        <p:blipFill rotWithShape="1">
          <a:blip r:embed="rId5">
            <a:alphaModFix/>
          </a:blip>
          <a:srcRect/>
          <a:stretch/>
        </p:blipFill>
        <p:spPr>
          <a:xfrm>
            <a:off x="17238295" y="9048800"/>
            <a:ext cx="3927393" cy="406937"/>
          </a:xfrm>
          <a:prstGeom prst="rect">
            <a:avLst/>
          </a:prstGeom>
          <a:noFill/>
          <a:ln>
            <a:noFill/>
          </a:ln>
        </p:spPr>
      </p:pic>
      <p:pic>
        <p:nvPicPr>
          <p:cNvPr id="1221" name="Google Shape;1221;p64" descr="Line Line"/>
          <p:cNvPicPr preferRelativeResize="0"/>
          <p:nvPr/>
        </p:nvPicPr>
        <p:blipFill rotWithShape="1">
          <a:blip r:embed="rId6">
            <a:alphaModFix/>
          </a:blip>
          <a:srcRect/>
          <a:stretch/>
        </p:blipFill>
        <p:spPr>
          <a:xfrm rot="5400000">
            <a:off x="16496797" y="6431480"/>
            <a:ext cx="5410389" cy="406936"/>
          </a:xfrm>
          <a:prstGeom prst="rect">
            <a:avLst/>
          </a:prstGeom>
          <a:noFill/>
          <a:ln>
            <a:noFill/>
          </a:ln>
        </p:spPr>
      </p:pic>
      <p:sp>
        <p:nvSpPr>
          <p:cNvPr id="1222" name="Google Shape;1222;p64"/>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Google Shape;218;p12">
            <a:extLst>
              <a:ext uri="{FF2B5EF4-FFF2-40B4-BE49-F238E27FC236}">
                <a16:creationId xmlns:a16="http://schemas.microsoft.com/office/drawing/2014/main" id="{4889BCD2-A59C-A839-CAFC-CCEAFD8917D3}"/>
              </a:ext>
            </a:extLst>
          </p:cNvPr>
          <p:cNvSpPr/>
          <p:nvPr/>
        </p:nvSpPr>
        <p:spPr>
          <a:xfrm rot="10800000">
            <a:off x="9380160" y="2469598"/>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2" name="Google Shape;217;p12">
            <a:extLst>
              <a:ext uri="{FF2B5EF4-FFF2-40B4-BE49-F238E27FC236}">
                <a16:creationId xmlns:a16="http://schemas.microsoft.com/office/drawing/2014/main" id="{A1839FA1-4066-B584-A782-894B603F7513}"/>
              </a:ext>
            </a:extLst>
          </p:cNvPr>
          <p:cNvSpPr/>
          <p:nvPr/>
        </p:nvSpPr>
        <p:spPr>
          <a:xfrm rot="10800000">
            <a:off x="12040403" y="2469599"/>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F9D1C8B0-0E39-0219-F6DE-18D1AFEBDAD3}"/>
              </a:ext>
            </a:extLst>
          </p:cNvPr>
          <p:cNvSpPr/>
          <p:nvPr/>
        </p:nvSpPr>
        <p:spPr>
          <a:xfrm>
            <a:off x="9394166" y="2469600"/>
            <a:ext cx="5595668" cy="62970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8"/>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53" name="Google Shape;153;p8"/>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a:t>
            </a:fld>
            <a:endParaRPr/>
          </a:p>
        </p:txBody>
      </p:sp>
      <p:sp>
        <p:nvSpPr>
          <p:cNvPr id="3" name="Google Shape;217;p12">
            <a:extLst>
              <a:ext uri="{FF2B5EF4-FFF2-40B4-BE49-F238E27FC236}">
                <a16:creationId xmlns:a16="http://schemas.microsoft.com/office/drawing/2014/main" id="{3A56A626-AAB4-9B1C-2618-BE4F30B30668}"/>
              </a:ext>
            </a:extLst>
          </p:cNvPr>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 name="Google Shape;218;p12">
            <a:extLst>
              <a:ext uri="{FF2B5EF4-FFF2-40B4-BE49-F238E27FC236}">
                <a16:creationId xmlns:a16="http://schemas.microsoft.com/office/drawing/2014/main" id="{33E5A144-9A87-B78D-D932-42052C937FAE}"/>
              </a:ext>
            </a:extLst>
          </p:cNvPr>
          <p:cNvSpPr/>
          <p:nvPr/>
        </p:nvSpPr>
        <p:spPr>
          <a:xfrm rot="10800000">
            <a:off x="9394166"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5" name="Google Shape;219;p12">
            <a:extLst>
              <a:ext uri="{FF2B5EF4-FFF2-40B4-BE49-F238E27FC236}">
                <a16:creationId xmlns:a16="http://schemas.microsoft.com/office/drawing/2014/main" id="{8CC86D4A-60B2-B3F3-A2E8-83D223B94A2C}"/>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Google Shape;220;p12">
            <a:extLst>
              <a:ext uri="{FF2B5EF4-FFF2-40B4-BE49-F238E27FC236}">
                <a16:creationId xmlns:a16="http://schemas.microsoft.com/office/drawing/2014/main" id="{1E3BA5B9-6B26-6C96-C031-667BEE2B5358}"/>
              </a:ext>
            </a:extLst>
          </p:cNvPr>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220;p12">
            <a:extLst>
              <a:ext uri="{FF2B5EF4-FFF2-40B4-BE49-F238E27FC236}">
                <a16:creationId xmlns:a16="http://schemas.microsoft.com/office/drawing/2014/main" id="{D381EDCB-329E-1CF8-C19C-FC521A9BD1A2}"/>
              </a:ext>
            </a:extLst>
          </p:cNvPr>
          <p:cNvSpPr/>
          <p:nvPr/>
        </p:nvSpPr>
        <p:spPr>
          <a:xfrm rot="2693659">
            <a:off x="11353912" y="481622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219;p12">
            <a:extLst>
              <a:ext uri="{FF2B5EF4-FFF2-40B4-BE49-F238E27FC236}">
                <a16:creationId xmlns:a16="http://schemas.microsoft.com/office/drawing/2014/main" id="{0899199A-C248-9236-C747-7A31689D5520}"/>
              </a:ext>
            </a:extLst>
          </p:cNvPr>
          <p:cNvSpPr/>
          <p:nvPr/>
        </p:nvSpPr>
        <p:spPr>
          <a:xfrm rot="2693659">
            <a:off x="11355488" y="479630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26"/>
        <p:cNvGrpSpPr/>
        <p:nvPr/>
      </p:nvGrpSpPr>
      <p:grpSpPr>
        <a:xfrm>
          <a:off x="0" y="0"/>
          <a:ext cx="0" cy="0"/>
          <a:chOff x="0" y="0"/>
          <a:chExt cx="0" cy="0"/>
        </a:xfrm>
      </p:grpSpPr>
      <p:sp>
        <p:nvSpPr>
          <p:cNvPr id="1227" name="Google Shape;1227;p65"/>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28" name="Google Shape;1228;p65"/>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29" name="Google Shape;1229;p65"/>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30" name="Google Shape;1230;p65"/>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31" name="Google Shape;1231;p65"/>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32" name="Google Shape;1232;p65"/>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33" name="Google Shape;1233;p65"/>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34" name="Google Shape;1234;p65"/>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5" name="Google Shape;1235;p65"/>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6" name="Google Shape;1236;p65"/>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7" name="Google Shape;1237;p65"/>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8" name="Google Shape;1238;p65"/>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9" name="Google Shape;1239;p65"/>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40" name="Google Shape;1240;p65"/>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41" name="Google Shape;1241;p65"/>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42" name="Google Shape;1242;p65"/>
          <p:cNvGrpSpPr/>
          <p:nvPr/>
        </p:nvGrpSpPr>
        <p:grpSpPr>
          <a:xfrm>
            <a:off x="10978349" y="1985437"/>
            <a:ext cx="936629" cy="1787955"/>
            <a:chOff x="-207206" y="0"/>
            <a:chExt cx="936628" cy="1787954"/>
          </a:xfrm>
        </p:grpSpPr>
        <p:sp>
          <p:nvSpPr>
            <p:cNvPr id="1243" name="Google Shape;1243;p65"/>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44" name="Google Shape;1244;p65"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45" name="Google Shape;1245;p65"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46" name="Google Shape;1246;p65" descr="Line Line"/>
          <p:cNvPicPr preferRelativeResize="0"/>
          <p:nvPr/>
        </p:nvPicPr>
        <p:blipFill rotWithShape="1">
          <a:blip r:embed="rId5">
            <a:alphaModFix/>
          </a:blip>
          <a:srcRect/>
          <a:stretch/>
        </p:blipFill>
        <p:spPr>
          <a:xfrm>
            <a:off x="17431610" y="9033965"/>
            <a:ext cx="3643428" cy="406936"/>
          </a:xfrm>
          <a:prstGeom prst="rect">
            <a:avLst/>
          </a:prstGeom>
          <a:noFill/>
          <a:ln>
            <a:noFill/>
          </a:ln>
        </p:spPr>
      </p:pic>
      <p:pic>
        <p:nvPicPr>
          <p:cNvPr id="1247" name="Google Shape;1247;p65" descr="Line Line"/>
          <p:cNvPicPr preferRelativeResize="0"/>
          <p:nvPr/>
        </p:nvPicPr>
        <p:blipFill rotWithShape="1">
          <a:blip r:embed="rId6">
            <a:alphaModFix/>
          </a:blip>
          <a:srcRect/>
          <a:stretch/>
        </p:blipFill>
        <p:spPr>
          <a:xfrm rot="5400000">
            <a:off x="16384286" y="6198825"/>
            <a:ext cx="5738075" cy="406936"/>
          </a:xfrm>
          <a:prstGeom prst="rect">
            <a:avLst/>
          </a:prstGeom>
          <a:noFill/>
          <a:ln>
            <a:noFill/>
          </a:ln>
        </p:spPr>
      </p:pic>
      <p:sp>
        <p:nvSpPr>
          <p:cNvPr id="1248" name="Google Shape;1248;p65"/>
          <p:cNvSpPr txBox="1"/>
          <p:nvPr/>
        </p:nvSpPr>
        <p:spPr>
          <a:xfrm>
            <a:off x="4247990" y="11667100"/>
            <a:ext cx="18904128" cy="646921"/>
          </a:xfrm>
          <a:prstGeom prst="rect">
            <a:avLst/>
          </a:prstGeom>
          <a:noFill/>
          <a:ln>
            <a:noFill/>
          </a:ln>
        </p:spPr>
        <p:txBody>
          <a:bodyPr spcFirstLastPara="1" wrap="square" lIns="50800" tIns="50800" rIns="50800" bIns="50800" anchor="t" anchorCtr="0">
            <a:normAutofit fontScale="92500"/>
          </a:bodyPr>
          <a:lstStyle/>
          <a:p>
            <a:pPr marL="452627" marR="0" lvl="0" indent="-452627" algn="l" rtl="0">
              <a:lnSpc>
                <a:spcPct val="100000"/>
              </a:lnSpc>
              <a:spcBef>
                <a:spcPts val="0"/>
              </a:spcBef>
              <a:spcAft>
                <a:spcPts val="0"/>
              </a:spcAft>
              <a:buClr>
                <a:srgbClr val="000000"/>
              </a:buClr>
              <a:buSzPts val="4384"/>
              <a:buFont typeface="Helvetica Neue"/>
              <a:buChar char="■"/>
            </a:pPr>
            <a:r>
              <a:rPr lang="en-US" sz="3564" b="1" i="0" u="none" strike="noStrike" cap="none">
                <a:solidFill>
                  <a:srgbClr val="000000"/>
                </a:solidFill>
                <a:latin typeface="Helvetica Neue"/>
                <a:ea typeface="Helvetica Neue"/>
                <a:cs typeface="Helvetica Neue"/>
                <a:sym typeface="Helvetica Neue"/>
              </a:rPr>
              <a:t>increased degrees-of-freedom</a:t>
            </a:r>
            <a:r>
              <a:rPr lang="en-US" sz="3564" b="0" i="0" u="none" strike="noStrike" cap="none">
                <a:solidFill>
                  <a:srgbClr val="000000"/>
                </a:solidFill>
                <a:latin typeface="Helvetica Neue"/>
                <a:ea typeface="Helvetica Neue"/>
                <a:cs typeface="Helvetica Neue"/>
                <a:sym typeface="Helvetica Neue"/>
              </a:rPr>
              <a:t> increases the probability of the population equaling sample</a:t>
            </a:r>
            <a:endParaRPr/>
          </a:p>
        </p:txBody>
      </p:sp>
      <p:sp>
        <p:nvSpPr>
          <p:cNvPr id="1249" name="Google Shape;1249;p65"/>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53"/>
        <p:cNvGrpSpPr/>
        <p:nvPr/>
      </p:nvGrpSpPr>
      <p:grpSpPr>
        <a:xfrm>
          <a:off x="0" y="0"/>
          <a:ext cx="0" cy="0"/>
          <a:chOff x="0" y="0"/>
          <a:chExt cx="0" cy="0"/>
        </a:xfrm>
      </p:grpSpPr>
      <p:sp>
        <p:nvSpPr>
          <p:cNvPr id="1254" name="Google Shape;1254;p66"/>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55" name="Google Shape;1255;p66"/>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56" name="Google Shape;1256;p66"/>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57" name="Google Shape;1257;p66"/>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58" name="Google Shape;1258;p66"/>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59" name="Google Shape;1259;p66"/>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60" name="Google Shape;1260;p66"/>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61" name="Google Shape;1261;p66"/>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2" name="Google Shape;1262;p66"/>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3" name="Google Shape;1263;p66"/>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4" name="Google Shape;1264;p66"/>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5" name="Google Shape;1265;p66"/>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6" name="Google Shape;1266;p66"/>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7" name="Google Shape;1267;p66"/>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8" name="Google Shape;1268;p66"/>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69" name="Google Shape;1269;p66"/>
          <p:cNvGrpSpPr/>
          <p:nvPr/>
        </p:nvGrpSpPr>
        <p:grpSpPr>
          <a:xfrm>
            <a:off x="10978349" y="1985437"/>
            <a:ext cx="936629" cy="1787955"/>
            <a:chOff x="-207206" y="0"/>
            <a:chExt cx="936628" cy="1787954"/>
          </a:xfrm>
        </p:grpSpPr>
        <p:sp>
          <p:nvSpPr>
            <p:cNvPr id="1270" name="Google Shape;1270;p66"/>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71" name="Google Shape;1271;p66"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72" name="Google Shape;1272;p66"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73" name="Google Shape;1273;p66" descr="Line Line"/>
          <p:cNvPicPr preferRelativeResize="0"/>
          <p:nvPr/>
        </p:nvPicPr>
        <p:blipFill rotWithShape="1">
          <a:blip r:embed="rId5">
            <a:alphaModFix/>
          </a:blip>
          <a:srcRect/>
          <a:stretch/>
        </p:blipFill>
        <p:spPr>
          <a:xfrm>
            <a:off x="17431610" y="9033965"/>
            <a:ext cx="3643428" cy="406936"/>
          </a:xfrm>
          <a:prstGeom prst="rect">
            <a:avLst/>
          </a:prstGeom>
          <a:noFill/>
          <a:ln>
            <a:noFill/>
          </a:ln>
        </p:spPr>
      </p:pic>
      <p:pic>
        <p:nvPicPr>
          <p:cNvPr id="1274" name="Google Shape;1274;p66" descr="Line Line"/>
          <p:cNvPicPr preferRelativeResize="0"/>
          <p:nvPr/>
        </p:nvPicPr>
        <p:blipFill rotWithShape="1">
          <a:blip r:embed="rId6">
            <a:alphaModFix/>
          </a:blip>
          <a:srcRect/>
          <a:stretch/>
        </p:blipFill>
        <p:spPr>
          <a:xfrm rot="5400000">
            <a:off x="16384286" y="6198825"/>
            <a:ext cx="5738075" cy="406936"/>
          </a:xfrm>
          <a:prstGeom prst="rect">
            <a:avLst/>
          </a:prstGeom>
          <a:noFill/>
          <a:ln>
            <a:noFill/>
          </a:ln>
        </p:spPr>
      </p:pic>
      <p:sp>
        <p:nvSpPr>
          <p:cNvPr id="1275" name="Google Shape;1275;p66"/>
          <p:cNvSpPr txBox="1"/>
          <p:nvPr/>
        </p:nvSpPr>
        <p:spPr>
          <a:xfrm>
            <a:off x="4247990" y="11667100"/>
            <a:ext cx="18904128" cy="646921"/>
          </a:xfrm>
          <a:prstGeom prst="rect">
            <a:avLst/>
          </a:prstGeom>
          <a:noFill/>
          <a:ln>
            <a:noFill/>
          </a:ln>
        </p:spPr>
        <p:txBody>
          <a:bodyPr spcFirstLastPara="1" wrap="square" lIns="50800" tIns="50800" rIns="50800" bIns="50800" anchor="t" anchorCtr="0">
            <a:normAutofit fontScale="92500"/>
          </a:bodyPr>
          <a:lstStyle/>
          <a:p>
            <a:pPr marL="452627" marR="0" lvl="0" indent="-452627" algn="l" rtl="0">
              <a:lnSpc>
                <a:spcPct val="100000"/>
              </a:lnSpc>
              <a:spcBef>
                <a:spcPts val="0"/>
              </a:spcBef>
              <a:spcAft>
                <a:spcPts val="0"/>
              </a:spcAft>
              <a:buClr>
                <a:srgbClr val="000000"/>
              </a:buClr>
              <a:buSzPts val="4384"/>
              <a:buFont typeface="Helvetica Neue"/>
              <a:buChar char="■"/>
            </a:pPr>
            <a:r>
              <a:rPr lang="en-US" sz="3564" b="1" i="0" u="none" strike="sngStrike" cap="none">
                <a:solidFill>
                  <a:srgbClr val="000000"/>
                </a:solidFill>
                <a:latin typeface="Helvetica Neue"/>
                <a:ea typeface="Helvetica Neue"/>
                <a:cs typeface="Helvetica Neue"/>
                <a:sym typeface="Helvetica Neue"/>
              </a:rPr>
              <a:t>increased degrees-of-freedom</a:t>
            </a:r>
            <a:r>
              <a:rPr lang="en-US" sz="3564" b="0" i="0" u="none" strike="sngStrike" cap="none">
                <a:solidFill>
                  <a:srgbClr val="000000"/>
                </a:solidFill>
                <a:latin typeface="Helvetica Neue"/>
                <a:ea typeface="Helvetica Neue"/>
                <a:cs typeface="Helvetica Neue"/>
                <a:sym typeface="Helvetica Neue"/>
              </a:rPr>
              <a:t> increases the probability of the population equaling sample</a:t>
            </a:r>
            <a:endParaRPr/>
          </a:p>
        </p:txBody>
      </p:sp>
      <p:sp>
        <p:nvSpPr>
          <p:cNvPr id="1276" name="Google Shape;1276;p66"/>
          <p:cNvSpPr txBox="1"/>
          <p:nvPr/>
        </p:nvSpPr>
        <p:spPr>
          <a:xfrm>
            <a:off x="4247990" y="12358863"/>
            <a:ext cx="16908785" cy="646921"/>
          </a:xfrm>
          <a:prstGeom prst="rect">
            <a:avLst/>
          </a:prstGeom>
          <a:noFill/>
          <a:ln>
            <a:noFill/>
          </a:ln>
        </p:spPr>
        <p:txBody>
          <a:bodyPr spcFirstLastPara="1" wrap="square" lIns="50800" tIns="50800" rIns="50800" bIns="50800" anchor="t" anchorCtr="0">
            <a:normAutofit lnSpcReduction="100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more data, better line</a:t>
            </a:r>
            <a:endParaRPr/>
          </a:p>
        </p:txBody>
      </p:sp>
      <p:sp>
        <p:nvSpPr>
          <p:cNvPr id="1277" name="Google Shape;1277;p66"/>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72</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1552027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9"/>
          <p:cNvSpPr txBox="1">
            <a:spLocks noGrp="1"/>
          </p:cNvSpPr>
          <p:nvPr>
            <p:ph type="ctrTitle" idx="4294967295"/>
          </p:nvPr>
        </p:nvSpPr>
        <p:spPr>
          <a:xfrm>
            <a:off x="4160939" y="5850121"/>
            <a:ext cx="16062122" cy="2015758"/>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7872"/>
              <a:buFont typeface="Helvetica Neue"/>
              <a:buNone/>
            </a:pPr>
            <a:r>
              <a:rPr lang="en-US" sz="7872" b="1" i="0" u="none" strike="noStrike" cap="none">
                <a:solidFill>
                  <a:srgbClr val="006B64"/>
                </a:solidFill>
                <a:latin typeface="Helvetica Neue"/>
                <a:ea typeface="Helvetica Neue"/>
                <a:cs typeface="Helvetica Neue"/>
                <a:sym typeface="Helvetica Neue"/>
              </a:rPr>
              <a:t>Let’s think about </a:t>
            </a:r>
            <a:r>
              <a:rPr lang="en-US" sz="7872" b="1" i="0" u="none" strike="noStrike" cap="none">
                <a:solidFill>
                  <a:srgbClr val="004C7F"/>
                </a:solidFill>
                <a:latin typeface="Helvetica Neue"/>
                <a:ea typeface="Helvetica Neue"/>
                <a:cs typeface="Helvetica Neue"/>
                <a:sym typeface="Helvetica Neue"/>
              </a:rPr>
              <a:t>logistic functions</a:t>
            </a:r>
            <a:r>
              <a:rPr lang="en-US" sz="7872" b="1" i="0" u="none" strike="noStrike" cap="none">
                <a:solidFill>
                  <a:srgbClr val="006B64"/>
                </a:solidFill>
                <a:latin typeface="Helvetica Neue"/>
                <a:ea typeface="Helvetica Neue"/>
                <a:cs typeface="Helvetica Neue"/>
                <a:sym typeface="Helvetica Neue"/>
              </a:rPr>
              <a:t>!</a:t>
            </a:r>
            <a:endParaRPr/>
          </a:p>
        </p:txBody>
      </p:sp>
      <p:sp>
        <p:nvSpPr>
          <p:cNvPr id="1299" name="Google Shape;1299;p6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73</a:t>
            </a:fld>
            <a:endParaRPr/>
          </a:p>
        </p:txBody>
      </p:sp>
      <p:sp>
        <p:nvSpPr>
          <p:cNvPr id="1300" name="Google Shape;1300;p69"/>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70"/>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sp>
        <p:nvSpPr>
          <p:cNvPr id="1306" name="Google Shape;1306;p70"/>
          <p:cNvSpPr/>
          <p:nvPr/>
        </p:nvSpPr>
        <p:spPr>
          <a:xfrm>
            <a:off x="10363931" y="5287991"/>
            <a:ext cx="1771679"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a:p>
        </p:txBody>
      </p:sp>
      <p:sp>
        <p:nvSpPr>
          <p:cNvPr id="1307" name="Google Shape;1307;p70"/>
          <p:cNvSpPr/>
          <p:nvPr/>
        </p:nvSpPr>
        <p:spPr>
          <a:xfrm>
            <a:off x="12248391" y="5287991"/>
            <a:ext cx="1771678"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a:p>
        </p:txBody>
      </p:sp>
      <p:sp>
        <p:nvSpPr>
          <p:cNvPr id="1308" name="Google Shape;1308;p70"/>
          <p:cNvSpPr txBox="1"/>
          <p:nvPr/>
        </p:nvSpPr>
        <p:spPr>
          <a:xfrm>
            <a:off x="9887042" y="8841511"/>
            <a:ext cx="4609916"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in an ideal world</a:t>
            </a:r>
            <a:endParaRPr/>
          </a:p>
        </p:txBody>
      </p:sp>
      <p:sp>
        <p:nvSpPr>
          <p:cNvPr id="1309" name="Google Shape;1309;p70"/>
          <p:cNvSpPr txBox="1"/>
          <p:nvPr/>
        </p:nvSpPr>
        <p:spPr>
          <a:xfrm>
            <a:off x="12709407" y="9539698"/>
            <a:ext cx="1659889" cy="535418"/>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…but no</a:t>
            </a:r>
            <a:endParaRPr/>
          </a:p>
        </p:txBody>
      </p:sp>
      <p:sp>
        <p:nvSpPr>
          <p:cNvPr id="1310" name="Google Shape;1310;p7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74</a:t>
            </a:fld>
            <a:endParaRPr/>
          </a:p>
        </p:txBody>
      </p:sp>
      <p:sp>
        <p:nvSpPr>
          <p:cNvPr id="1311" name="Google Shape;1311;p70"/>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71"/>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sp>
        <p:nvSpPr>
          <p:cNvPr id="1317" name="Google Shape;1317;p71"/>
          <p:cNvSpPr/>
          <p:nvPr/>
        </p:nvSpPr>
        <p:spPr>
          <a:xfrm>
            <a:off x="10363931" y="5287991"/>
            <a:ext cx="2501174"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a:p>
        </p:txBody>
      </p:sp>
      <p:sp>
        <p:nvSpPr>
          <p:cNvPr id="1318" name="Google Shape;1318;p71"/>
          <p:cNvSpPr/>
          <p:nvPr/>
        </p:nvSpPr>
        <p:spPr>
          <a:xfrm>
            <a:off x="12963976" y="5287991"/>
            <a:ext cx="1056093"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a:p>
        </p:txBody>
      </p:sp>
      <p:sp>
        <p:nvSpPr>
          <p:cNvPr id="1319" name="Google Shape;1319;p71"/>
          <p:cNvSpPr txBox="1"/>
          <p:nvPr/>
        </p:nvSpPr>
        <p:spPr>
          <a:xfrm>
            <a:off x="10282701"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4898</a:t>
            </a:r>
            <a:endParaRPr/>
          </a:p>
        </p:txBody>
      </p:sp>
      <p:sp>
        <p:nvSpPr>
          <p:cNvPr id="1320" name="Google Shape;1320;p71"/>
          <p:cNvSpPr txBox="1"/>
          <p:nvPr/>
        </p:nvSpPr>
        <p:spPr>
          <a:xfrm>
            <a:off x="12973179"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1599</a:t>
            </a:r>
            <a:endParaRPr/>
          </a:p>
        </p:txBody>
      </p:sp>
      <p:sp>
        <p:nvSpPr>
          <p:cNvPr id="1321" name="Google Shape;1321;p71"/>
          <p:cNvSpPr txBox="1"/>
          <p:nvPr/>
        </p:nvSpPr>
        <p:spPr>
          <a:xfrm>
            <a:off x="6052720" y="9177590"/>
            <a:ext cx="12278560" cy="1040293"/>
          </a:xfrm>
          <a:prstGeom prst="rect">
            <a:avLst/>
          </a:prstGeom>
          <a:noFill/>
          <a:ln>
            <a:noFill/>
          </a:ln>
        </p:spPr>
        <p:txBody>
          <a:bodyPr spcFirstLastPara="1" wrap="square" lIns="50800" tIns="50800" rIns="50800" bIns="50800" anchor="ctr" anchorCtr="0">
            <a:normAutofit lnSpcReduction="10000"/>
          </a:bodyPr>
          <a:lstStyle/>
          <a:p>
            <a:pPr marL="0" marR="0" lvl="0" indent="0" algn="ctr" rtl="0">
              <a:lnSpc>
                <a:spcPct val="80000"/>
              </a:lnSpc>
              <a:spcBef>
                <a:spcPts val="0"/>
              </a:spcBef>
              <a:spcAft>
                <a:spcPts val="0"/>
              </a:spcAft>
              <a:buClr>
                <a:srgbClr val="004C7F"/>
              </a:buClr>
              <a:buSzPts val="4319"/>
              <a:buFont typeface="Helvetica Neue"/>
              <a:buNone/>
            </a:pPr>
            <a:r>
              <a:rPr lang="en-US" sz="4319" b="1" i="0" u="none" strike="noStrike" cap="none">
                <a:solidFill>
                  <a:srgbClr val="004C7F"/>
                </a:solidFill>
                <a:latin typeface="Helvetica Neue"/>
                <a:ea typeface="Helvetica Neue"/>
                <a:cs typeface="Helvetica Neue"/>
                <a:sym typeface="Helvetica Neue"/>
              </a:rPr>
              <a:t>What happens when we fit this dataset entirely?</a:t>
            </a:r>
            <a:endParaRPr/>
          </a:p>
        </p:txBody>
      </p:sp>
      <p:sp>
        <p:nvSpPr>
          <p:cNvPr id="1322" name="Google Shape;1322;p7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75</a:t>
            </a:fld>
            <a:endParaRPr/>
          </a:p>
        </p:txBody>
      </p:sp>
      <p:sp>
        <p:nvSpPr>
          <p:cNvPr id="1323" name="Google Shape;1323;p71"/>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72"/>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cxnSp>
        <p:nvCxnSpPr>
          <p:cNvPr id="1329" name="Google Shape;1329;p72"/>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30" name="Google Shape;1330;p72"/>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31" name="Google Shape;1331;p72"/>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2" name="Google Shape;1332;p72"/>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3" name="Google Shape;1333;p72"/>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4" name="Google Shape;1334;p72"/>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5" name="Google Shape;1335;p72"/>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6" name="Google Shape;1336;p72"/>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7" name="Google Shape;1337;p72"/>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8" name="Google Shape;1338;p72"/>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9" name="Google Shape;1339;p72"/>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40" name="Google Shape;1340;p72"/>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341" name="Google Shape;1341;p72"/>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342" name="Google Shape;1342;p72"/>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343" name="Google Shape;1343;p72"/>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44" name="Google Shape;1344;p72"/>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5" name="Google Shape;1345;p72"/>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6" name="Google Shape;1346;p72"/>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47" name="Google Shape;1347;p72" descr="Line Line"/>
          <p:cNvPicPr preferRelativeResize="0"/>
          <p:nvPr/>
        </p:nvPicPr>
        <p:blipFill rotWithShape="1">
          <a:blip r:embed="rId3">
            <a:alphaModFix/>
          </a:blip>
          <a:srcRect/>
          <a:stretch/>
        </p:blipFill>
        <p:spPr>
          <a:xfrm rot="10800000">
            <a:off x="11115714" y="10151262"/>
            <a:ext cx="1134815" cy="405591"/>
          </a:xfrm>
          <a:prstGeom prst="rect">
            <a:avLst/>
          </a:prstGeom>
          <a:noFill/>
          <a:ln>
            <a:noFill/>
          </a:ln>
        </p:spPr>
      </p:pic>
      <p:sp>
        <p:nvSpPr>
          <p:cNvPr id="1348" name="Google Shape;1348;p72"/>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a:p>
        </p:txBody>
      </p:sp>
      <p:sp>
        <p:nvSpPr>
          <p:cNvPr id="1349" name="Google Shape;1349;p72"/>
          <p:cNvSpPr/>
          <p:nvPr/>
        </p:nvSpPr>
        <p:spPr>
          <a:xfrm>
            <a:off x="7177027" y="9106734"/>
            <a:ext cx="3529760" cy="1756689"/>
          </a:xfrm>
          <a:prstGeom prst="roundRect">
            <a:avLst>
              <a:gd name="adj" fmla="val 14566"/>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50" name="Google Shape;1350;p7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76</a:t>
            </a:fld>
            <a:endParaRPr/>
          </a:p>
        </p:txBody>
      </p:sp>
      <p:sp>
        <p:nvSpPr>
          <p:cNvPr id="1351" name="Google Shape;1351;p72"/>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3"/>
                                        </p:tgtEl>
                                        <p:attrNameLst>
                                          <p:attrName>style.visibility</p:attrName>
                                        </p:attrNameLst>
                                      </p:cBhvr>
                                      <p:to>
                                        <p:strVal val="visible"/>
                                      </p:to>
                                    </p:set>
                                    <p:animEffect transition="in" filter="fade">
                                      <p:cBhvr>
                                        <p:cTn id="7" dur="600"/>
                                        <p:tgtEl>
                                          <p:spTgt spid="13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4"/>
                                        </p:tgtEl>
                                        <p:attrNameLst>
                                          <p:attrName>style.visibility</p:attrName>
                                        </p:attrNameLst>
                                      </p:cBhvr>
                                      <p:to>
                                        <p:strVal val="visible"/>
                                      </p:to>
                                    </p:set>
                                    <p:animEffect transition="in" filter="fade">
                                      <p:cBhvr>
                                        <p:cTn id="12" dur="600"/>
                                        <p:tgtEl>
                                          <p:spTgt spid="1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5"/>
                                        </p:tgtEl>
                                        <p:attrNameLst>
                                          <p:attrName>style.visibility</p:attrName>
                                        </p:attrNameLst>
                                      </p:cBhvr>
                                      <p:to>
                                        <p:strVal val="visible"/>
                                      </p:to>
                                    </p:set>
                                    <p:animEffect transition="in" filter="fade">
                                      <p:cBhvr>
                                        <p:cTn id="17" dur="600"/>
                                        <p:tgtEl>
                                          <p:spTgt spid="13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4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4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73"/>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57" name="Google Shape;1357;p73"/>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8" name="Google Shape;1358;p73"/>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9" name="Google Shape;1359;p73"/>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cxnSp>
        <p:nvCxnSpPr>
          <p:cNvPr id="1360" name="Google Shape;1360;p73"/>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61" name="Google Shape;1361;p73"/>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62" name="Google Shape;1362;p73"/>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363" name="Google Shape;1363;p73"/>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364" name="Google Shape;1364;p73"/>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365" name="Google Shape;1365;p73"/>
          <p:cNvSpPr/>
          <p:nvPr/>
        </p:nvSpPr>
        <p:spPr>
          <a:xfrm>
            <a:off x="16936606" y="1751273"/>
            <a:ext cx="3529760" cy="3415120"/>
          </a:xfrm>
          <a:prstGeom prst="roundRect">
            <a:avLst>
              <a:gd name="adj" fmla="val 7493"/>
            </a:avLst>
          </a:pr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66" name="Google Shape;1366;p73" descr="Line Line"/>
          <p:cNvPicPr preferRelativeResize="0"/>
          <p:nvPr/>
        </p:nvPicPr>
        <p:blipFill rotWithShape="1">
          <a:blip r:embed="rId3">
            <a:alphaModFix/>
          </a:blip>
          <a:srcRect/>
          <a:stretch/>
        </p:blipFill>
        <p:spPr>
          <a:xfrm rot="-8003911">
            <a:off x="19292155" y="5582563"/>
            <a:ext cx="1040229" cy="405592"/>
          </a:xfrm>
          <a:prstGeom prst="rect">
            <a:avLst/>
          </a:prstGeom>
          <a:noFill/>
          <a:ln>
            <a:noFill/>
          </a:ln>
        </p:spPr>
      </p:pic>
      <p:sp>
        <p:nvSpPr>
          <p:cNvPr id="1367" name="Google Shape;1367;p73"/>
          <p:cNvSpPr txBox="1"/>
          <p:nvPr/>
        </p:nvSpPr>
        <p:spPr>
          <a:xfrm>
            <a:off x="18955977" y="6335267"/>
            <a:ext cx="3719374"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much more divergent</a:t>
            </a:r>
            <a:endParaRPr/>
          </a:p>
        </p:txBody>
      </p:sp>
      <p:sp>
        <p:nvSpPr>
          <p:cNvPr id="1368" name="Google Shape;1368;p73"/>
          <p:cNvSpPr txBox="1"/>
          <p:nvPr/>
        </p:nvSpPr>
        <p:spPr>
          <a:xfrm>
            <a:off x="8149621" y="11949967"/>
            <a:ext cx="8481524"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balanced data, more accurate results</a:t>
            </a:r>
            <a:endParaRPr/>
          </a:p>
        </p:txBody>
      </p:sp>
      <p:sp>
        <p:nvSpPr>
          <p:cNvPr id="1369" name="Google Shape;1369;p73"/>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0" name="Google Shape;1370;p73"/>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1" name="Google Shape;1371;p73"/>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2" name="Google Shape;1372;p73"/>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3" name="Google Shape;1373;p73"/>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4" name="Google Shape;1374;p73"/>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5" name="Google Shape;1375;p73"/>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6" name="Google Shape;1376;p73"/>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7" name="Google Shape;1377;p73"/>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8" name="Google Shape;1378;p73"/>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79" name="Google Shape;1379;p73" descr="Line Line"/>
          <p:cNvPicPr preferRelativeResize="0"/>
          <p:nvPr/>
        </p:nvPicPr>
        <p:blipFill rotWithShape="1">
          <a:blip r:embed="rId4">
            <a:alphaModFix/>
          </a:blip>
          <a:srcRect/>
          <a:stretch/>
        </p:blipFill>
        <p:spPr>
          <a:xfrm rot="10800000">
            <a:off x="11115714" y="10151262"/>
            <a:ext cx="1134815" cy="405591"/>
          </a:xfrm>
          <a:prstGeom prst="rect">
            <a:avLst/>
          </a:prstGeom>
          <a:noFill/>
          <a:ln>
            <a:noFill/>
          </a:ln>
        </p:spPr>
      </p:pic>
      <p:sp>
        <p:nvSpPr>
          <p:cNvPr id="1380" name="Google Shape;1380;p73"/>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a:p>
        </p:txBody>
      </p:sp>
      <p:sp>
        <p:nvSpPr>
          <p:cNvPr id="1381" name="Google Shape;1381;p7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77</a:t>
            </a:fld>
            <a:endParaRPr/>
          </a:p>
        </p:txBody>
      </p:sp>
      <p:sp>
        <p:nvSpPr>
          <p:cNvPr id="1382" name="Google Shape;1382;p73"/>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78</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1412302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79</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2774880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9"/>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60" name="Google Shape;160;p9"/>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61" name="Google Shape;161;p9"/>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2" name="Google Shape;162;p9"/>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3" name="Google Shape;163;p9"/>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 name="Google Shape;164;p9"/>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 name="Google Shape;165;p9"/>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66" name="Google Shape;166;p9"/>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9"/>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 name="Google Shape;168;p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a:t>
            </a:fld>
            <a:endParaRPr/>
          </a:p>
        </p:txBody>
      </p:sp>
      <p:sp>
        <p:nvSpPr>
          <p:cNvPr id="169" name="Google Shape;169;p9"/>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cxnSp>
        <p:nvCxnSpPr>
          <p:cNvPr id="1403" name="Google Shape;1403;p76"/>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04" name="Google Shape;1404;p76"/>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05" name="Google Shape;1405;p76"/>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6" name="Google Shape;1406;p76"/>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7" name="Google Shape;1407;p76"/>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8" name="Google Shape;1408;p76"/>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9" name="Google Shape;1409;p76"/>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0" name="Google Shape;1410;p76"/>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1" name="Google Shape;1411;p76"/>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2" name="Google Shape;1412;p76"/>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3" name="Google Shape;1413;p76"/>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4" name="Google Shape;1414;p76"/>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5" name="Google Shape;1415;p76"/>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6" name="Google Shape;1416;p76"/>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7" name="Google Shape;1417;p76"/>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8" name="Google Shape;1418;p76"/>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9" name="Google Shape;1419;p76"/>
          <p:cNvSpPr/>
          <p:nvPr/>
        </p:nvSpPr>
        <p:spPr>
          <a:xfrm>
            <a:off x="15200958" y="10422465"/>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0" name="Google Shape;1420;p76"/>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
        <p:nvSpPr>
          <p:cNvPr id="1421" name="Google Shape;1421;p76"/>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422" name="Google Shape;1422;p7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80</a:t>
            </a:fld>
            <a:endParaRPr/>
          </a:p>
        </p:txBody>
      </p:sp>
      <p:sp>
        <p:nvSpPr>
          <p:cNvPr id="1423" name="Google Shape;1423;p76"/>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4" name="Google Shape;1424;p76"/>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5" name="Google Shape;1425;p76"/>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6" name="Google Shape;1426;p76"/>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7" name="Google Shape;1427;p76"/>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8" name="Google Shape;1428;p76"/>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9" name="Google Shape;1429;p76"/>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0" name="Google Shape;1430;p76"/>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1" name="Google Shape;1431;p76"/>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2" name="Google Shape;1432;p76"/>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3" name="Google Shape;1433;p76"/>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4" name="Google Shape;1434;p76"/>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5" name="Google Shape;1435;p76"/>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6" name="Google Shape;1436;p76"/>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7" name="Google Shape;1437;p76"/>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8" name="Google Shape;1438;p76"/>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9" name="Google Shape;1439;p76"/>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0" name="Google Shape;1440;p76"/>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1" name="Google Shape;1441;p76"/>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2" name="Google Shape;1442;p76"/>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3" name="Google Shape;1443;p76"/>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4" name="Google Shape;1444;p76"/>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5" name="Google Shape;1445;p76"/>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6" name="Google Shape;1446;p76"/>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7" name="Google Shape;1447;p76"/>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1448" name="Google Shape;1448;p76"/>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60</a:t>
            </a:r>
            <a:endParaRPr dirty="0"/>
          </a:p>
        </p:txBody>
      </p:sp>
      <p:sp>
        <p:nvSpPr>
          <p:cNvPr id="1449" name="Google Shape;1449;p76"/>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90</a:t>
            </a:r>
            <a:endParaRPr dirty="0"/>
          </a:p>
        </p:txBody>
      </p:sp>
      <p:sp>
        <p:nvSpPr>
          <p:cNvPr id="1450" name="Google Shape;1450;p76"/>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30</a:t>
            </a:r>
            <a:endParaRPr dirty="0"/>
          </a:p>
        </p:txBody>
      </p:sp>
      <p:sp>
        <p:nvSpPr>
          <p:cNvPr id="1455" name="Google Shape;1455;p76"/>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10" name="Google Shape;1511;p77">
            <a:extLst>
              <a:ext uri="{FF2B5EF4-FFF2-40B4-BE49-F238E27FC236}">
                <a16:creationId xmlns:a16="http://schemas.microsoft.com/office/drawing/2014/main" id="{BAB60F89-7B9F-C0E7-7D47-43D6B1BF056F}"/>
              </a:ext>
            </a:extLst>
          </p:cNvPr>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1" name="Google Shape;1512;p77">
            <a:extLst>
              <a:ext uri="{FF2B5EF4-FFF2-40B4-BE49-F238E27FC236}">
                <a16:creationId xmlns:a16="http://schemas.microsoft.com/office/drawing/2014/main" id="{A3E0D0C3-69E7-A36F-06B9-8A37B0FFE66D}"/>
              </a:ext>
            </a:extLst>
          </p:cNvPr>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2" name="Google Shape;1513;p77">
            <a:extLst>
              <a:ext uri="{FF2B5EF4-FFF2-40B4-BE49-F238E27FC236}">
                <a16:creationId xmlns:a16="http://schemas.microsoft.com/office/drawing/2014/main" id="{3CC79ED4-1A7B-D5E9-5342-516FB708801B}"/>
              </a:ext>
            </a:extLst>
          </p:cNvPr>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3" name="Google Shape;1514;p77">
            <a:extLst>
              <a:ext uri="{FF2B5EF4-FFF2-40B4-BE49-F238E27FC236}">
                <a16:creationId xmlns:a16="http://schemas.microsoft.com/office/drawing/2014/main" id="{86FFA73A-CBB1-04B0-B923-775A90379B78}"/>
              </a:ext>
            </a:extLst>
          </p:cNvPr>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7"/>
          <p:cNvSpPr/>
          <p:nvPr/>
        </p:nvSpPr>
        <p:spPr>
          <a:xfrm rot="4419754">
            <a:off x="8973335" y="4740497"/>
            <a:ext cx="13932477" cy="24928351"/>
          </a:xfrm>
          <a:prstGeom prst="rect">
            <a:avLst/>
          </a:prstGeom>
          <a:solidFill>
            <a:srgbClr val="ED220D">
              <a:alpha val="16078"/>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461" name="Google Shape;1461;p77"/>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62" name="Google Shape;1462;p77"/>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78" name="Google Shape;1478;p7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81</a:t>
            </a:fld>
            <a:endParaRPr/>
          </a:p>
        </p:txBody>
      </p:sp>
      <p:cxnSp>
        <p:nvCxnSpPr>
          <p:cNvPr id="1503" name="Google Shape;1503;p77"/>
          <p:cNvCxnSpPr>
            <a:cxnSpLocks/>
          </p:cNvCxnSpPr>
          <p:nvPr/>
        </p:nvCxnSpPr>
        <p:spPr>
          <a:xfrm flipV="1">
            <a:off x="1885071" y="7083581"/>
            <a:ext cx="23844738" cy="7015458"/>
          </a:xfrm>
          <a:prstGeom prst="straightConnector1">
            <a:avLst/>
          </a:prstGeom>
          <a:noFill/>
          <a:ln w="38100" cap="flat" cmpd="sng">
            <a:solidFill>
              <a:srgbClr val="EB220C"/>
            </a:solidFill>
            <a:prstDash val="dashDot"/>
            <a:miter lim="400000"/>
            <a:headEnd type="none" w="sm" len="sm"/>
            <a:tailEnd type="none" w="sm" len="sm"/>
          </a:ln>
        </p:spPr>
      </p:cxnSp>
      <p:sp>
        <p:nvSpPr>
          <p:cNvPr id="1504" name="Google Shape;1504;p77"/>
          <p:cNvSpPr txBox="1"/>
          <p:nvPr/>
        </p:nvSpPr>
        <p:spPr>
          <a:xfrm>
            <a:off x="14300089" y="3816962"/>
            <a:ext cx="5090335" cy="34265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x - 3</a:t>
            </a:r>
            <a:r>
              <a:rPr lang="en-US" sz="3600" b="1" dirty="0">
                <a:solidFill>
                  <a:srgbClr val="EF7001"/>
                </a:solidFill>
                <a:latin typeface="Helvetica Neue"/>
                <a:ea typeface="Helvetica Neue"/>
                <a:cs typeface="Helvetica Neue"/>
                <a:sym typeface="Helvetica Neue"/>
              </a:rPr>
              <a:t>y</a:t>
            </a:r>
            <a:r>
              <a:rPr lang="en-US" sz="3600" b="1" i="0" u="none" strike="noStrike" cap="none" dirty="0">
                <a:solidFill>
                  <a:srgbClr val="EF7001"/>
                </a:solidFill>
                <a:latin typeface="Helvetica Neue"/>
                <a:ea typeface="Helvetica Neue"/>
                <a:cs typeface="Helvetica Neue"/>
                <a:sym typeface="Helvetica Neue"/>
              </a:rPr>
              <a:t> &gt; </a:t>
            </a:r>
            <a:r>
              <a:rPr lang="en-US" sz="3600" b="1" dirty="0">
                <a:solidFill>
                  <a:srgbClr val="EF7001"/>
                </a:solidFill>
                <a:latin typeface="Helvetica Neue"/>
                <a:ea typeface="Helvetica Neue"/>
                <a:cs typeface="Helvetica Neue"/>
                <a:sym typeface="Helvetica Neue"/>
              </a:rPr>
              <a:t>5</a:t>
            </a:r>
            <a:r>
              <a:rPr lang="en-US" sz="3600" b="1" i="0" u="none" strike="noStrike" cap="none" dirty="0">
                <a:solidFill>
                  <a:srgbClr val="EF7001"/>
                </a:solidFill>
                <a:latin typeface="Helvetica Neue"/>
                <a:ea typeface="Helvetica Neue"/>
                <a:cs typeface="Helvetica Neue"/>
                <a:sym typeface="Helvetica Neue"/>
              </a:rPr>
              <a:t>0</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   </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True == Red</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False == White</a:t>
            </a:r>
            <a:endParaRPr dirty="0"/>
          </a:p>
          <a:p>
            <a:pPr marL="0" marR="0" lvl="0" indent="0" algn="ctr" rtl="0">
              <a:lnSpc>
                <a:spcPct val="100000"/>
              </a:lnSpc>
              <a:spcBef>
                <a:spcPts val="0"/>
              </a:spcBef>
              <a:spcAft>
                <a:spcPts val="0"/>
              </a:spcAft>
              <a:buClr>
                <a:srgbClr val="EF7001"/>
              </a:buClr>
              <a:buSzPts val="3600"/>
              <a:buFont typeface="Helvetica Neue"/>
              <a:buNone/>
            </a:pPr>
            <a:endParaRPr sz="3600" b="1" i="0" u="none" strike="noStrike" cap="none" dirty="0">
              <a:solidFill>
                <a:srgbClr val="EF700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a:t>
            </a:r>
            <a:endParaRPr dirty="0"/>
          </a:p>
        </p:txBody>
      </p:sp>
      <p:sp>
        <p:nvSpPr>
          <p:cNvPr id="1506" name="Google Shape;1506;p77"/>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508" name="Google Shape;1508;p77"/>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09" name="Google Shape;1509;p77"/>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90</a:t>
            </a:r>
          </a:p>
        </p:txBody>
      </p:sp>
      <p:sp>
        <p:nvSpPr>
          <p:cNvPr id="1510" name="Google Shape;1510;p77"/>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1" name="Google Shape;1511;p77"/>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2" name="Google Shape;1512;p77"/>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3" name="Google Shape;1513;p77"/>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4" name="Google Shape;1514;p77"/>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5" name="Google Shape;1515;p77"/>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2" name="Google Shape;1447;p76">
            <a:extLst>
              <a:ext uri="{FF2B5EF4-FFF2-40B4-BE49-F238E27FC236}">
                <a16:creationId xmlns:a16="http://schemas.microsoft.com/office/drawing/2014/main" id="{F31CE0F9-C2A4-4DC5-38E5-A962813583A6}"/>
              </a:ext>
            </a:extLst>
          </p:cNvPr>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3" name="Google Shape;1405;p76">
            <a:extLst>
              <a:ext uri="{FF2B5EF4-FFF2-40B4-BE49-F238E27FC236}">
                <a16:creationId xmlns:a16="http://schemas.microsoft.com/office/drawing/2014/main" id="{5FE53AB7-E7B6-F67D-9F80-512756E5338F}"/>
              </a:ext>
            </a:extLst>
          </p:cNvPr>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1406;p76">
            <a:extLst>
              <a:ext uri="{FF2B5EF4-FFF2-40B4-BE49-F238E27FC236}">
                <a16:creationId xmlns:a16="http://schemas.microsoft.com/office/drawing/2014/main" id="{FCDFF81A-6E1E-D3AC-19BC-5FBD83637C50}"/>
              </a:ext>
            </a:extLst>
          </p:cNvPr>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1407;p76">
            <a:extLst>
              <a:ext uri="{FF2B5EF4-FFF2-40B4-BE49-F238E27FC236}">
                <a16:creationId xmlns:a16="http://schemas.microsoft.com/office/drawing/2014/main" id="{4AEBFDC1-FED4-756A-DA29-C0F0D6FF73EA}"/>
              </a:ext>
            </a:extLst>
          </p:cNvPr>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Google Shape;1408;p76">
            <a:extLst>
              <a:ext uri="{FF2B5EF4-FFF2-40B4-BE49-F238E27FC236}">
                <a16:creationId xmlns:a16="http://schemas.microsoft.com/office/drawing/2014/main" id="{7BD67E19-6A3F-BD74-4D8D-E72F3D2A7F00}"/>
              </a:ext>
            </a:extLst>
          </p:cNvPr>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 name="Google Shape;1409;p76">
            <a:extLst>
              <a:ext uri="{FF2B5EF4-FFF2-40B4-BE49-F238E27FC236}">
                <a16:creationId xmlns:a16="http://schemas.microsoft.com/office/drawing/2014/main" id="{993DE7FD-33DB-7668-C3AD-F35C14922482}"/>
              </a:ext>
            </a:extLst>
          </p:cNvPr>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Google Shape;1410;p76">
            <a:extLst>
              <a:ext uri="{FF2B5EF4-FFF2-40B4-BE49-F238E27FC236}">
                <a16:creationId xmlns:a16="http://schemas.microsoft.com/office/drawing/2014/main" id="{164C69FB-4CB9-692B-F5B6-7F7387DB9083}"/>
              </a:ext>
            </a:extLst>
          </p:cNvPr>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1411;p76">
            <a:extLst>
              <a:ext uri="{FF2B5EF4-FFF2-40B4-BE49-F238E27FC236}">
                <a16:creationId xmlns:a16="http://schemas.microsoft.com/office/drawing/2014/main" id="{2ADD4E5C-3489-588E-2884-3F6C571710D9}"/>
              </a:ext>
            </a:extLst>
          </p:cNvPr>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1412;p76">
            <a:extLst>
              <a:ext uri="{FF2B5EF4-FFF2-40B4-BE49-F238E27FC236}">
                <a16:creationId xmlns:a16="http://schemas.microsoft.com/office/drawing/2014/main" id="{18E62819-7393-E4C5-4916-4240C07B2585}"/>
              </a:ext>
            </a:extLst>
          </p:cNvPr>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413;p76">
            <a:extLst>
              <a:ext uri="{FF2B5EF4-FFF2-40B4-BE49-F238E27FC236}">
                <a16:creationId xmlns:a16="http://schemas.microsoft.com/office/drawing/2014/main" id="{76DC86DD-6019-A03C-5B63-4586C5F7EEB3}"/>
              </a:ext>
            </a:extLst>
          </p:cNvPr>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414;p76">
            <a:extLst>
              <a:ext uri="{FF2B5EF4-FFF2-40B4-BE49-F238E27FC236}">
                <a16:creationId xmlns:a16="http://schemas.microsoft.com/office/drawing/2014/main" id="{70D32097-8C3E-25FB-2384-ACFBCD8BECF9}"/>
              </a:ext>
            </a:extLst>
          </p:cNvPr>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 name="Google Shape;1415;p76">
            <a:extLst>
              <a:ext uri="{FF2B5EF4-FFF2-40B4-BE49-F238E27FC236}">
                <a16:creationId xmlns:a16="http://schemas.microsoft.com/office/drawing/2014/main" id="{BC280657-6FE4-C9BE-48FD-1415D030510E}"/>
              </a:ext>
            </a:extLst>
          </p:cNvPr>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1416;p76">
            <a:extLst>
              <a:ext uri="{FF2B5EF4-FFF2-40B4-BE49-F238E27FC236}">
                <a16:creationId xmlns:a16="http://schemas.microsoft.com/office/drawing/2014/main" id="{2DD9D291-E90C-1B13-96B0-9CDDF3672614}"/>
              </a:ext>
            </a:extLst>
          </p:cNvPr>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 name="Google Shape;1417;p76">
            <a:extLst>
              <a:ext uri="{FF2B5EF4-FFF2-40B4-BE49-F238E27FC236}">
                <a16:creationId xmlns:a16="http://schemas.microsoft.com/office/drawing/2014/main" id="{392BFA3A-1F6E-188A-35AD-BB623B04D7A6}"/>
              </a:ext>
            </a:extLst>
          </p:cNvPr>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 name="Google Shape;1418;p76">
            <a:extLst>
              <a:ext uri="{FF2B5EF4-FFF2-40B4-BE49-F238E27FC236}">
                <a16:creationId xmlns:a16="http://schemas.microsoft.com/office/drawing/2014/main" id="{F54F20F3-FE50-92C4-CCEE-D93C1EB8B340}"/>
              </a:ext>
            </a:extLst>
          </p:cNvPr>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 name="Google Shape;1419;p76">
            <a:extLst>
              <a:ext uri="{FF2B5EF4-FFF2-40B4-BE49-F238E27FC236}">
                <a16:creationId xmlns:a16="http://schemas.microsoft.com/office/drawing/2014/main" id="{E7B9621B-1908-D673-5637-C714208DC39D}"/>
              </a:ext>
            </a:extLst>
          </p:cNvPr>
          <p:cNvSpPr/>
          <p:nvPr/>
        </p:nvSpPr>
        <p:spPr>
          <a:xfrm>
            <a:off x="15200958" y="1048685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 name="Google Shape;1423;p76">
            <a:extLst>
              <a:ext uri="{FF2B5EF4-FFF2-40B4-BE49-F238E27FC236}">
                <a16:creationId xmlns:a16="http://schemas.microsoft.com/office/drawing/2014/main" id="{BB05EA3D-E019-225E-68C3-E2513DD6FA85}"/>
              </a:ext>
            </a:extLst>
          </p:cNvPr>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 name="Google Shape;1424;p76">
            <a:extLst>
              <a:ext uri="{FF2B5EF4-FFF2-40B4-BE49-F238E27FC236}">
                <a16:creationId xmlns:a16="http://schemas.microsoft.com/office/drawing/2014/main" id="{2C6BD4AC-A7D9-90B6-5F0E-1A898FDCF1D3}"/>
              </a:ext>
            </a:extLst>
          </p:cNvPr>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 name="Google Shape;1425;p76">
            <a:extLst>
              <a:ext uri="{FF2B5EF4-FFF2-40B4-BE49-F238E27FC236}">
                <a16:creationId xmlns:a16="http://schemas.microsoft.com/office/drawing/2014/main" id="{2D948E0D-7188-2869-B1F7-0C71C634C5CB}"/>
              </a:ext>
            </a:extLst>
          </p:cNvPr>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1426;p76">
            <a:extLst>
              <a:ext uri="{FF2B5EF4-FFF2-40B4-BE49-F238E27FC236}">
                <a16:creationId xmlns:a16="http://schemas.microsoft.com/office/drawing/2014/main" id="{AFFC4478-CA85-3EEB-4966-C2CBB0EAEFAC}"/>
              </a:ext>
            </a:extLst>
          </p:cNvPr>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1427;p76">
            <a:extLst>
              <a:ext uri="{FF2B5EF4-FFF2-40B4-BE49-F238E27FC236}">
                <a16:creationId xmlns:a16="http://schemas.microsoft.com/office/drawing/2014/main" id="{8E6A19B2-7089-7A69-1443-269BA0D481B7}"/>
              </a:ext>
            </a:extLst>
          </p:cNvPr>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1428;p76">
            <a:extLst>
              <a:ext uri="{FF2B5EF4-FFF2-40B4-BE49-F238E27FC236}">
                <a16:creationId xmlns:a16="http://schemas.microsoft.com/office/drawing/2014/main" id="{0F69BC5F-773C-F02B-4821-9E87412A7268}"/>
              </a:ext>
            </a:extLst>
          </p:cNvPr>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1429;p76">
            <a:extLst>
              <a:ext uri="{FF2B5EF4-FFF2-40B4-BE49-F238E27FC236}">
                <a16:creationId xmlns:a16="http://schemas.microsoft.com/office/drawing/2014/main" id="{27589386-8429-299C-F29D-B0DAD83F5D1C}"/>
              </a:ext>
            </a:extLst>
          </p:cNvPr>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 name="Google Shape;1430;p76">
            <a:extLst>
              <a:ext uri="{FF2B5EF4-FFF2-40B4-BE49-F238E27FC236}">
                <a16:creationId xmlns:a16="http://schemas.microsoft.com/office/drawing/2014/main" id="{4BAE3CDF-4D6E-7421-41A5-FB74A95089BA}"/>
              </a:ext>
            </a:extLst>
          </p:cNvPr>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1431;p76">
            <a:extLst>
              <a:ext uri="{FF2B5EF4-FFF2-40B4-BE49-F238E27FC236}">
                <a16:creationId xmlns:a16="http://schemas.microsoft.com/office/drawing/2014/main" id="{52672A6F-46FB-926E-C538-5EA9A871EBF8}"/>
              </a:ext>
            </a:extLst>
          </p:cNvPr>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 name="Google Shape;1432;p76">
            <a:extLst>
              <a:ext uri="{FF2B5EF4-FFF2-40B4-BE49-F238E27FC236}">
                <a16:creationId xmlns:a16="http://schemas.microsoft.com/office/drawing/2014/main" id="{7C2EE662-5364-B6E0-85AF-30C007B348FC}"/>
              </a:ext>
            </a:extLst>
          </p:cNvPr>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 name="Google Shape;1433;p76">
            <a:extLst>
              <a:ext uri="{FF2B5EF4-FFF2-40B4-BE49-F238E27FC236}">
                <a16:creationId xmlns:a16="http://schemas.microsoft.com/office/drawing/2014/main" id="{97282DFF-E14B-C4C7-19B1-5565829E2D56}"/>
              </a:ext>
            </a:extLst>
          </p:cNvPr>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 name="Google Shape;1434;p76">
            <a:extLst>
              <a:ext uri="{FF2B5EF4-FFF2-40B4-BE49-F238E27FC236}">
                <a16:creationId xmlns:a16="http://schemas.microsoft.com/office/drawing/2014/main" id="{472797C9-4963-1111-AD2F-50205852D728}"/>
              </a:ext>
            </a:extLst>
          </p:cNvPr>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 name="Google Shape;1435;p76">
            <a:extLst>
              <a:ext uri="{FF2B5EF4-FFF2-40B4-BE49-F238E27FC236}">
                <a16:creationId xmlns:a16="http://schemas.microsoft.com/office/drawing/2014/main" id="{A9FE1D64-4C4D-EFE1-BADA-0AC38DEE8220}"/>
              </a:ext>
            </a:extLst>
          </p:cNvPr>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 name="Google Shape;1436;p76">
            <a:extLst>
              <a:ext uri="{FF2B5EF4-FFF2-40B4-BE49-F238E27FC236}">
                <a16:creationId xmlns:a16="http://schemas.microsoft.com/office/drawing/2014/main" id="{8E4B68F6-4EBD-E1C7-6661-47D8810421B2}"/>
              </a:ext>
            </a:extLst>
          </p:cNvPr>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1437;p76">
            <a:extLst>
              <a:ext uri="{FF2B5EF4-FFF2-40B4-BE49-F238E27FC236}">
                <a16:creationId xmlns:a16="http://schemas.microsoft.com/office/drawing/2014/main" id="{025468F0-3047-8600-3DF1-FDFD8F2EEB0D}"/>
              </a:ext>
            </a:extLst>
          </p:cNvPr>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 name="Google Shape;1438;p76">
            <a:extLst>
              <a:ext uri="{FF2B5EF4-FFF2-40B4-BE49-F238E27FC236}">
                <a16:creationId xmlns:a16="http://schemas.microsoft.com/office/drawing/2014/main" id="{ABCD1E7C-77F2-25DA-04C6-93ACCA32C7EA}"/>
              </a:ext>
            </a:extLst>
          </p:cNvPr>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 name="Google Shape;1439;p76">
            <a:extLst>
              <a:ext uri="{FF2B5EF4-FFF2-40B4-BE49-F238E27FC236}">
                <a16:creationId xmlns:a16="http://schemas.microsoft.com/office/drawing/2014/main" id="{CA11FE40-5716-5308-4CBB-EAD55AEEDC14}"/>
              </a:ext>
            </a:extLst>
          </p:cNvPr>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1440;p76">
            <a:extLst>
              <a:ext uri="{FF2B5EF4-FFF2-40B4-BE49-F238E27FC236}">
                <a16:creationId xmlns:a16="http://schemas.microsoft.com/office/drawing/2014/main" id="{6D14F4F2-AFCC-9E17-8DF4-998D5C74901F}"/>
              </a:ext>
            </a:extLst>
          </p:cNvPr>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 name="Google Shape;1441;p76">
            <a:extLst>
              <a:ext uri="{FF2B5EF4-FFF2-40B4-BE49-F238E27FC236}">
                <a16:creationId xmlns:a16="http://schemas.microsoft.com/office/drawing/2014/main" id="{A6170CFF-DAEB-D5A6-F01F-054D2378E4E9}"/>
              </a:ext>
            </a:extLst>
          </p:cNvPr>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 name="Google Shape;1444;p76">
            <a:extLst>
              <a:ext uri="{FF2B5EF4-FFF2-40B4-BE49-F238E27FC236}">
                <a16:creationId xmlns:a16="http://schemas.microsoft.com/office/drawing/2014/main" id="{E43012DE-510D-7544-756E-822E52D1D32C}"/>
              </a:ext>
            </a:extLst>
          </p:cNvPr>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 name="Google Shape;1445;p76">
            <a:extLst>
              <a:ext uri="{FF2B5EF4-FFF2-40B4-BE49-F238E27FC236}">
                <a16:creationId xmlns:a16="http://schemas.microsoft.com/office/drawing/2014/main" id="{D8F30372-51CF-EF27-2BA7-24CE3D820438}"/>
              </a:ext>
            </a:extLst>
          </p:cNvPr>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1446;p76">
            <a:extLst>
              <a:ext uri="{FF2B5EF4-FFF2-40B4-BE49-F238E27FC236}">
                <a16:creationId xmlns:a16="http://schemas.microsoft.com/office/drawing/2014/main" id="{04391D87-8D44-8E88-70F3-F083A4F7431E}"/>
              </a:ext>
            </a:extLst>
          </p:cNvPr>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 name="Google Shape;1442;p76">
            <a:extLst>
              <a:ext uri="{FF2B5EF4-FFF2-40B4-BE49-F238E27FC236}">
                <a16:creationId xmlns:a16="http://schemas.microsoft.com/office/drawing/2014/main" id="{DE94D6D0-07B1-F4BB-F459-97FF3D72CD55}"/>
              </a:ext>
            </a:extLst>
          </p:cNvPr>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 name="Google Shape;1443;p76">
            <a:extLst>
              <a:ext uri="{FF2B5EF4-FFF2-40B4-BE49-F238E27FC236}">
                <a16:creationId xmlns:a16="http://schemas.microsoft.com/office/drawing/2014/main" id="{26965E74-7E56-51BF-0EE0-8695626BC005}"/>
              </a:ext>
            </a:extLst>
          </p:cNvPr>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1420;p76">
            <a:extLst>
              <a:ext uri="{FF2B5EF4-FFF2-40B4-BE49-F238E27FC236}">
                <a16:creationId xmlns:a16="http://schemas.microsoft.com/office/drawing/2014/main" id="{498D7C09-7F06-0A96-AB43-CBC0978B49C0}"/>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519"/>
        <p:cNvGrpSpPr/>
        <p:nvPr/>
      </p:nvGrpSpPr>
      <p:grpSpPr>
        <a:xfrm>
          <a:off x="0" y="0"/>
          <a:ext cx="0" cy="0"/>
          <a:chOff x="0" y="0"/>
          <a:chExt cx="0" cy="0"/>
        </a:xfrm>
      </p:grpSpPr>
      <p:cxnSp>
        <p:nvCxnSpPr>
          <p:cNvPr id="1520" name="Google Shape;1520;p78"/>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21" name="Google Shape;1521;p78"/>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37" name="Google Shape;1537;p7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82</a:t>
            </a:fld>
            <a:endParaRPr/>
          </a:p>
        </p:txBody>
      </p:sp>
      <p:sp>
        <p:nvSpPr>
          <p:cNvPr id="1563" name="Google Shape;1563;p78"/>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565" name="Google Shape;1565;p78"/>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66" name="Google Shape;1566;p78"/>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67" name="Google Shape;1567;p78"/>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72" name="Google Shape;1572;p78"/>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2" name="Google Shape;1447;p76">
            <a:extLst>
              <a:ext uri="{FF2B5EF4-FFF2-40B4-BE49-F238E27FC236}">
                <a16:creationId xmlns:a16="http://schemas.microsoft.com/office/drawing/2014/main" id="{7787C251-F423-448A-BCE2-CC9AADDFA419}"/>
              </a:ext>
            </a:extLst>
          </p:cNvPr>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40" name="Google Shape;1405;p76">
            <a:extLst>
              <a:ext uri="{FF2B5EF4-FFF2-40B4-BE49-F238E27FC236}">
                <a16:creationId xmlns:a16="http://schemas.microsoft.com/office/drawing/2014/main" id="{5F4847BA-10FF-0444-EA1B-11366E913167}"/>
              </a:ext>
            </a:extLst>
          </p:cNvPr>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 name="Google Shape;1406;p76">
            <a:extLst>
              <a:ext uri="{FF2B5EF4-FFF2-40B4-BE49-F238E27FC236}">
                <a16:creationId xmlns:a16="http://schemas.microsoft.com/office/drawing/2014/main" id="{522C5B69-BC5A-DBCB-EE1A-0FCEF2F176BD}"/>
              </a:ext>
            </a:extLst>
          </p:cNvPr>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1407;p76">
            <a:extLst>
              <a:ext uri="{FF2B5EF4-FFF2-40B4-BE49-F238E27FC236}">
                <a16:creationId xmlns:a16="http://schemas.microsoft.com/office/drawing/2014/main" id="{521562D7-DA53-BE6A-8C4A-D44AD6DF7E26}"/>
              </a:ext>
            </a:extLst>
          </p:cNvPr>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 name="Google Shape;1408;p76">
            <a:extLst>
              <a:ext uri="{FF2B5EF4-FFF2-40B4-BE49-F238E27FC236}">
                <a16:creationId xmlns:a16="http://schemas.microsoft.com/office/drawing/2014/main" id="{DA3910CF-07BA-AD1D-9717-3529794F22D6}"/>
              </a:ext>
            </a:extLst>
          </p:cNvPr>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 name="Google Shape;1409;p76">
            <a:extLst>
              <a:ext uri="{FF2B5EF4-FFF2-40B4-BE49-F238E27FC236}">
                <a16:creationId xmlns:a16="http://schemas.microsoft.com/office/drawing/2014/main" id="{B1018A0E-7F9F-3D46-4423-9778F111155F}"/>
              </a:ext>
            </a:extLst>
          </p:cNvPr>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 name="Google Shape;1410;p76">
            <a:extLst>
              <a:ext uri="{FF2B5EF4-FFF2-40B4-BE49-F238E27FC236}">
                <a16:creationId xmlns:a16="http://schemas.microsoft.com/office/drawing/2014/main" id="{68CFD617-69EC-C9B3-9CD4-41FF5339E95C}"/>
              </a:ext>
            </a:extLst>
          </p:cNvPr>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 name="Google Shape;1411;p76">
            <a:extLst>
              <a:ext uri="{FF2B5EF4-FFF2-40B4-BE49-F238E27FC236}">
                <a16:creationId xmlns:a16="http://schemas.microsoft.com/office/drawing/2014/main" id="{E0045F8C-74B4-ABD5-3CDD-5C1FB8010E77}"/>
              </a:ext>
            </a:extLst>
          </p:cNvPr>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 name="Google Shape;1412;p76">
            <a:extLst>
              <a:ext uri="{FF2B5EF4-FFF2-40B4-BE49-F238E27FC236}">
                <a16:creationId xmlns:a16="http://schemas.microsoft.com/office/drawing/2014/main" id="{FCB2E8D8-775F-3819-56E2-BD900D3ACFF1}"/>
              </a:ext>
            </a:extLst>
          </p:cNvPr>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 name="Google Shape;1413;p76">
            <a:extLst>
              <a:ext uri="{FF2B5EF4-FFF2-40B4-BE49-F238E27FC236}">
                <a16:creationId xmlns:a16="http://schemas.microsoft.com/office/drawing/2014/main" id="{70C024D4-A578-6795-2299-CEFB4AAD7F9E}"/>
              </a:ext>
            </a:extLst>
          </p:cNvPr>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 name="Google Shape;1414;p76">
            <a:extLst>
              <a:ext uri="{FF2B5EF4-FFF2-40B4-BE49-F238E27FC236}">
                <a16:creationId xmlns:a16="http://schemas.microsoft.com/office/drawing/2014/main" id="{93949068-41A2-85AA-9D8F-D5E763A8852E}"/>
              </a:ext>
            </a:extLst>
          </p:cNvPr>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1415;p76">
            <a:extLst>
              <a:ext uri="{FF2B5EF4-FFF2-40B4-BE49-F238E27FC236}">
                <a16:creationId xmlns:a16="http://schemas.microsoft.com/office/drawing/2014/main" id="{F26BD9A0-C6B6-06EC-A116-CB85D96CB24F}"/>
              </a:ext>
            </a:extLst>
          </p:cNvPr>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1416;p76">
            <a:extLst>
              <a:ext uri="{FF2B5EF4-FFF2-40B4-BE49-F238E27FC236}">
                <a16:creationId xmlns:a16="http://schemas.microsoft.com/office/drawing/2014/main" id="{A7E9CC19-91A0-DCAB-048D-5B59F3875956}"/>
              </a:ext>
            </a:extLst>
          </p:cNvPr>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 name="Google Shape;1417;p76">
            <a:extLst>
              <a:ext uri="{FF2B5EF4-FFF2-40B4-BE49-F238E27FC236}">
                <a16:creationId xmlns:a16="http://schemas.microsoft.com/office/drawing/2014/main" id="{301D6703-12FE-2A26-6E97-61E947614C44}"/>
              </a:ext>
            </a:extLst>
          </p:cNvPr>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 name="Google Shape;1418;p76">
            <a:extLst>
              <a:ext uri="{FF2B5EF4-FFF2-40B4-BE49-F238E27FC236}">
                <a16:creationId xmlns:a16="http://schemas.microsoft.com/office/drawing/2014/main" id="{A165C01C-ECE9-CAAB-D996-156F2DA841C6}"/>
              </a:ext>
            </a:extLst>
          </p:cNvPr>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 name="Google Shape;1419;p76">
            <a:extLst>
              <a:ext uri="{FF2B5EF4-FFF2-40B4-BE49-F238E27FC236}">
                <a16:creationId xmlns:a16="http://schemas.microsoft.com/office/drawing/2014/main" id="{19F2A85A-B4A1-C6A6-2AC4-F28203455D52}"/>
              </a:ext>
            </a:extLst>
          </p:cNvPr>
          <p:cNvSpPr/>
          <p:nvPr/>
        </p:nvSpPr>
        <p:spPr>
          <a:xfrm>
            <a:off x="15200958" y="10444655"/>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 name="Google Shape;1423;p76">
            <a:extLst>
              <a:ext uri="{FF2B5EF4-FFF2-40B4-BE49-F238E27FC236}">
                <a16:creationId xmlns:a16="http://schemas.microsoft.com/office/drawing/2014/main" id="{4E885EB7-BEF7-4DC6-D7F2-832B2A11A6FA}"/>
              </a:ext>
            </a:extLst>
          </p:cNvPr>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 name="Google Shape;1424;p76">
            <a:extLst>
              <a:ext uri="{FF2B5EF4-FFF2-40B4-BE49-F238E27FC236}">
                <a16:creationId xmlns:a16="http://schemas.microsoft.com/office/drawing/2014/main" id="{A94E9D4E-E97C-9408-BA38-B0657CE54AC3}"/>
              </a:ext>
            </a:extLst>
          </p:cNvPr>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 name="Google Shape;1425;p76">
            <a:extLst>
              <a:ext uri="{FF2B5EF4-FFF2-40B4-BE49-F238E27FC236}">
                <a16:creationId xmlns:a16="http://schemas.microsoft.com/office/drawing/2014/main" id="{7C503AD3-F312-0212-49A9-29DB71BABF6B}"/>
              </a:ext>
            </a:extLst>
          </p:cNvPr>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 name="Google Shape;1426;p76">
            <a:extLst>
              <a:ext uri="{FF2B5EF4-FFF2-40B4-BE49-F238E27FC236}">
                <a16:creationId xmlns:a16="http://schemas.microsoft.com/office/drawing/2014/main" id="{76F776C5-19A1-BE9B-AD52-4B479192D0BE}"/>
              </a:ext>
            </a:extLst>
          </p:cNvPr>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 name="Google Shape;1427;p76">
            <a:extLst>
              <a:ext uri="{FF2B5EF4-FFF2-40B4-BE49-F238E27FC236}">
                <a16:creationId xmlns:a16="http://schemas.microsoft.com/office/drawing/2014/main" id="{7A396BC2-68A4-51BA-A1B9-62FBFF2FBDC0}"/>
              </a:ext>
            </a:extLst>
          </p:cNvPr>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 name="Google Shape;1428;p76">
            <a:extLst>
              <a:ext uri="{FF2B5EF4-FFF2-40B4-BE49-F238E27FC236}">
                <a16:creationId xmlns:a16="http://schemas.microsoft.com/office/drawing/2014/main" id="{E0373B58-5378-958B-3A8A-F0B424DA253B}"/>
              </a:ext>
            </a:extLst>
          </p:cNvPr>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 name="Google Shape;1429;p76">
            <a:extLst>
              <a:ext uri="{FF2B5EF4-FFF2-40B4-BE49-F238E27FC236}">
                <a16:creationId xmlns:a16="http://schemas.microsoft.com/office/drawing/2014/main" id="{8AFF5AD0-A207-26F1-743E-3347A92CC5EA}"/>
              </a:ext>
            </a:extLst>
          </p:cNvPr>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 name="Google Shape;1430;p76">
            <a:extLst>
              <a:ext uri="{FF2B5EF4-FFF2-40B4-BE49-F238E27FC236}">
                <a16:creationId xmlns:a16="http://schemas.microsoft.com/office/drawing/2014/main" id="{E249D335-17EB-A8A3-8B8F-314397E9CC5D}"/>
              </a:ext>
            </a:extLst>
          </p:cNvPr>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 name="Google Shape;1431;p76">
            <a:extLst>
              <a:ext uri="{FF2B5EF4-FFF2-40B4-BE49-F238E27FC236}">
                <a16:creationId xmlns:a16="http://schemas.microsoft.com/office/drawing/2014/main" id="{A71C1BDD-C443-3A98-0C91-6DED9DC7C611}"/>
              </a:ext>
            </a:extLst>
          </p:cNvPr>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2" name="Google Shape;1432;p76">
            <a:extLst>
              <a:ext uri="{FF2B5EF4-FFF2-40B4-BE49-F238E27FC236}">
                <a16:creationId xmlns:a16="http://schemas.microsoft.com/office/drawing/2014/main" id="{EF1092EE-DFB6-67C8-7862-F784BF7EAA43}"/>
              </a:ext>
            </a:extLst>
          </p:cNvPr>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3" name="Google Shape;1433;p76">
            <a:extLst>
              <a:ext uri="{FF2B5EF4-FFF2-40B4-BE49-F238E27FC236}">
                <a16:creationId xmlns:a16="http://schemas.microsoft.com/office/drawing/2014/main" id="{3AB1EFE7-E3EE-BA4B-1943-FF4C9402A458}"/>
              </a:ext>
            </a:extLst>
          </p:cNvPr>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4" name="Google Shape;1434;p76">
            <a:extLst>
              <a:ext uri="{FF2B5EF4-FFF2-40B4-BE49-F238E27FC236}">
                <a16:creationId xmlns:a16="http://schemas.microsoft.com/office/drawing/2014/main" id="{B5689413-F023-13F5-6867-2968B0836BFD}"/>
              </a:ext>
            </a:extLst>
          </p:cNvPr>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5" name="Google Shape;1435;p76">
            <a:extLst>
              <a:ext uri="{FF2B5EF4-FFF2-40B4-BE49-F238E27FC236}">
                <a16:creationId xmlns:a16="http://schemas.microsoft.com/office/drawing/2014/main" id="{E3594A6E-05E2-B460-8CFB-BB899F468921}"/>
              </a:ext>
            </a:extLst>
          </p:cNvPr>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6" name="Google Shape;1436;p76">
            <a:extLst>
              <a:ext uri="{FF2B5EF4-FFF2-40B4-BE49-F238E27FC236}">
                <a16:creationId xmlns:a16="http://schemas.microsoft.com/office/drawing/2014/main" id="{E1E1CEA8-C2DE-047D-0008-99820239141F}"/>
              </a:ext>
            </a:extLst>
          </p:cNvPr>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7" name="Google Shape;1437;p76">
            <a:extLst>
              <a:ext uri="{FF2B5EF4-FFF2-40B4-BE49-F238E27FC236}">
                <a16:creationId xmlns:a16="http://schemas.microsoft.com/office/drawing/2014/main" id="{50821298-E928-761E-3768-EE67348FF43F}"/>
              </a:ext>
            </a:extLst>
          </p:cNvPr>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8" name="Google Shape;1438;p76">
            <a:extLst>
              <a:ext uri="{FF2B5EF4-FFF2-40B4-BE49-F238E27FC236}">
                <a16:creationId xmlns:a16="http://schemas.microsoft.com/office/drawing/2014/main" id="{7515DE1D-AF7F-996C-26A3-59D6941023FF}"/>
              </a:ext>
            </a:extLst>
          </p:cNvPr>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9" name="Google Shape;1439;p76">
            <a:extLst>
              <a:ext uri="{FF2B5EF4-FFF2-40B4-BE49-F238E27FC236}">
                <a16:creationId xmlns:a16="http://schemas.microsoft.com/office/drawing/2014/main" id="{5B313500-6466-FC6E-2914-0BFB623C7AF4}"/>
              </a:ext>
            </a:extLst>
          </p:cNvPr>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0" name="Google Shape;1440;p76">
            <a:extLst>
              <a:ext uri="{FF2B5EF4-FFF2-40B4-BE49-F238E27FC236}">
                <a16:creationId xmlns:a16="http://schemas.microsoft.com/office/drawing/2014/main" id="{71075426-1E09-353D-5488-FCFFB9AADDDC}"/>
              </a:ext>
            </a:extLst>
          </p:cNvPr>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1" name="Google Shape;1441;p76">
            <a:extLst>
              <a:ext uri="{FF2B5EF4-FFF2-40B4-BE49-F238E27FC236}">
                <a16:creationId xmlns:a16="http://schemas.microsoft.com/office/drawing/2014/main" id="{8FA3C6D8-9B48-4EE6-F00B-4675DE869223}"/>
              </a:ext>
            </a:extLst>
          </p:cNvPr>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2" name="Google Shape;1444;p76">
            <a:extLst>
              <a:ext uri="{FF2B5EF4-FFF2-40B4-BE49-F238E27FC236}">
                <a16:creationId xmlns:a16="http://schemas.microsoft.com/office/drawing/2014/main" id="{6E7E65C5-E6F6-3F26-2AAD-A4E9BE9CBDD4}"/>
              </a:ext>
            </a:extLst>
          </p:cNvPr>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3" name="Google Shape;1445;p76">
            <a:extLst>
              <a:ext uri="{FF2B5EF4-FFF2-40B4-BE49-F238E27FC236}">
                <a16:creationId xmlns:a16="http://schemas.microsoft.com/office/drawing/2014/main" id="{3D62B7EC-908C-678D-F339-C30E48739887}"/>
              </a:ext>
            </a:extLst>
          </p:cNvPr>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4" name="Google Shape;1446;p76">
            <a:extLst>
              <a:ext uri="{FF2B5EF4-FFF2-40B4-BE49-F238E27FC236}">
                <a16:creationId xmlns:a16="http://schemas.microsoft.com/office/drawing/2014/main" id="{1F16BC7C-0BC9-1571-F26C-09E1449F432C}"/>
              </a:ext>
            </a:extLst>
          </p:cNvPr>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5" name="Google Shape;1442;p76">
            <a:extLst>
              <a:ext uri="{FF2B5EF4-FFF2-40B4-BE49-F238E27FC236}">
                <a16:creationId xmlns:a16="http://schemas.microsoft.com/office/drawing/2014/main" id="{663B700B-AE6D-D32A-9A20-D8F41EA4C194}"/>
              </a:ext>
            </a:extLst>
          </p:cNvPr>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6" name="Google Shape;1443;p76">
            <a:extLst>
              <a:ext uri="{FF2B5EF4-FFF2-40B4-BE49-F238E27FC236}">
                <a16:creationId xmlns:a16="http://schemas.microsoft.com/office/drawing/2014/main" id="{56A4347C-F83F-703F-5A61-CFAA3AB9830D}"/>
              </a:ext>
            </a:extLst>
          </p:cNvPr>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7" name="Google Shape;1511;p77">
            <a:extLst>
              <a:ext uri="{FF2B5EF4-FFF2-40B4-BE49-F238E27FC236}">
                <a16:creationId xmlns:a16="http://schemas.microsoft.com/office/drawing/2014/main" id="{9EE6AB0D-B342-8E9C-36F9-F8E3AA7315DB}"/>
              </a:ext>
            </a:extLst>
          </p:cNvPr>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88" name="Google Shape;1512;p77">
            <a:extLst>
              <a:ext uri="{FF2B5EF4-FFF2-40B4-BE49-F238E27FC236}">
                <a16:creationId xmlns:a16="http://schemas.microsoft.com/office/drawing/2014/main" id="{22CFA951-834B-9488-1D37-88D508625672}"/>
              </a:ext>
            </a:extLst>
          </p:cNvPr>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89" name="Google Shape;1513;p77">
            <a:extLst>
              <a:ext uri="{FF2B5EF4-FFF2-40B4-BE49-F238E27FC236}">
                <a16:creationId xmlns:a16="http://schemas.microsoft.com/office/drawing/2014/main" id="{488F650F-1810-AA9E-DF82-FD35406827AD}"/>
              </a:ext>
            </a:extLst>
          </p:cNvPr>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90" name="Google Shape;1514;p77">
            <a:extLst>
              <a:ext uri="{FF2B5EF4-FFF2-40B4-BE49-F238E27FC236}">
                <a16:creationId xmlns:a16="http://schemas.microsoft.com/office/drawing/2014/main" id="{A2054381-11EA-143B-5908-10AD5D8900C3}"/>
              </a:ext>
            </a:extLst>
          </p:cNvPr>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91" name="Google Shape;1420;p76">
            <a:extLst>
              <a:ext uri="{FF2B5EF4-FFF2-40B4-BE49-F238E27FC236}">
                <a16:creationId xmlns:a16="http://schemas.microsoft.com/office/drawing/2014/main" id="{2CD74EC3-8D1E-1D16-9341-E0D143077D4A}"/>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5" name="Google Shape;1460;p77">
            <a:extLst>
              <a:ext uri="{FF2B5EF4-FFF2-40B4-BE49-F238E27FC236}">
                <a16:creationId xmlns:a16="http://schemas.microsoft.com/office/drawing/2014/main" id="{B28408C1-48F6-CE62-0990-0C01D0F203A5}"/>
              </a:ext>
            </a:extLst>
          </p:cNvPr>
          <p:cNvSpPr/>
          <p:nvPr/>
        </p:nvSpPr>
        <p:spPr>
          <a:xfrm rot="2405953">
            <a:off x="13904872" y="-1153813"/>
            <a:ext cx="13932477" cy="22325419"/>
          </a:xfrm>
          <a:prstGeom prst="rect">
            <a:avLst/>
          </a:prstGeom>
          <a:solidFill>
            <a:srgbClr val="ED220D">
              <a:alpha val="16078"/>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77" name="Google Shape;1577;p79"/>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cxnSp>
        <p:nvCxnSpPr>
          <p:cNvPr id="1578" name="Google Shape;1578;p79"/>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79" name="Google Shape;1579;p79"/>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80" name="Google Shape;1580;p7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83</a:t>
            </a:fld>
            <a:endParaRPr/>
          </a:p>
        </p:txBody>
      </p:sp>
      <p:sp>
        <p:nvSpPr>
          <p:cNvPr id="1581" name="Google Shape;1581;p79"/>
          <p:cNvSpPr/>
          <p:nvPr/>
        </p:nvSpPr>
        <p:spPr>
          <a:xfrm>
            <a:off x="8628132" y="100469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2" name="Google Shape;1582;p79"/>
          <p:cNvSpPr/>
          <p:nvPr/>
        </p:nvSpPr>
        <p:spPr>
          <a:xfrm>
            <a:off x="10903240" y="9378943"/>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3" name="Google Shape;1583;p79"/>
          <p:cNvSpPr/>
          <p:nvPr/>
        </p:nvSpPr>
        <p:spPr>
          <a:xfrm>
            <a:off x="10096506"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4" name="Google Shape;1584;p79"/>
          <p:cNvSpPr/>
          <p:nvPr/>
        </p:nvSpPr>
        <p:spPr>
          <a:xfrm>
            <a:off x="9432455" y="79853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5" name="Google Shape;1585;p79"/>
          <p:cNvSpPr/>
          <p:nvPr/>
        </p:nvSpPr>
        <p:spPr>
          <a:xfrm>
            <a:off x="8966151"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6" name="Google Shape;1586;p79"/>
          <p:cNvSpPr/>
          <p:nvPr/>
        </p:nvSpPr>
        <p:spPr>
          <a:xfrm>
            <a:off x="809456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7" name="Google Shape;1587;p79"/>
          <p:cNvSpPr/>
          <p:nvPr/>
        </p:nvSpPr>
        <p:spPr>
          <a:xfrm>
            <a:off x="10475600" y="614966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8" name="Google Shape;1588;p79"/>
          <p:cNvSpPr/>
          <p:nvPr/>
        </p:nvSpPr>
        <p:spPr>
          <a:xfrm>
            <a:off x="11085116"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9" name="Google Shape;1589;p79"/>
          <p:cNvSpPr/>
          <p:nvPr/>
        </p:nvSpPr>
        <p:spPr>
          <a:xfrm>
            <a:off x="8451040" y="44209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0" name="Google Shape;1590;p79"/>
          <p:cNvSpPr/>
          <p:nvPr/>
        </p:nvSpPr>
        <p:spPr>
          <a:xfrm>
            <a:off x="10064509" y="438641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1" name="Google Shape;1591;p79"/>
          <p:cNvSpPr/>
          <p:nvPr/>
        </p:nvSpPr>
        <p:spPr>
          <a:xfrm>
            <a:off x="10745074"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2" name="Google Shape;1592;p79"/>
          <p:cNvSpPr/>
          <p:nvPr/>
        </p:nvSpPr>
        <p:spPr>
          <a:xfrm>
            <a:off x="11399463" y="30252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3" name="Google Shape;1593;p79"/>
          <p:cNvSpPr/>
          <p:nvPr/>
        </p:nvSpPr>
        <p:spPr>
          <a:xfrm>
            <a:off x="11844448"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4" name="Google Shape;1594;p79"/>
          <p:cNvSpPr/>
          <p:nvPr/>
        </p:nvSpPr>
        <p:spPr>
          <a:xfrm>
            <a:off x="1193481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5" name="Google Shape;1595;p79"/>
          <p:cNvSpPr/>
          <p:nvPr/>
        </p:nvSpPr>
        <p:spPr>
          <a:xfrm>
            <a:off x="12433067" y="805668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6" name="Google Shape;1596;p79"/>
          <p:cNvSpPr/>
          <p:nvPr/>
        </p:nvSpPr>
        <p:spPr>
          <a:xfrm>
            <a:off x="12992752"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7" name="Google Shape;1597;p79"/>
          <p:cNvSpPr/>
          <p:nvPr/>
        </p:nvSpPr>
        <p:spPr>
          <a:xfrm>
            <a:off x="12831402" y="6403230"/>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8" name="Google Shape;1598;p79"/>
          <p:cNvSpPr/>
          <p:nvPr/>
        </p:nvSpPr>
        <p:spPr>
          <a:xfrm>
            <a:off x="13493438" y="6553827"/>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9" name="Google Shape;1599;p79"/>
          <p:cNvSpPr/>
          <p:nvPr/>
        </p:nvSpPr>
        <p:spPr>
          <a:xfrm>
            <a:off x="12289433" y="47790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0" name="Google Shape;1600;p79"/>
          <p:cNvSpPr/>
          <p:nvPr/>
        </p:nvSpPr>
        <p:spPr>
          <a:xfrm>
            <a:off x="12969998" y="451729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1" name="Google Shape;1601;p79"/>
          <p:cNvSpPr/>
          <p:nvPr/>
        </p:nvSpPr>
        <p:spPr>
          <a:xfrm>
            <a:off x="13807616" y="40199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2" name="Google Shape;1602;p79"/>
          <p:cNvSpPr/>
          <p:nvPr/>
        </p:nvSpPr>
        <p:spPr>
          <a:xfrm>
            <a:off x="14431610" y="5420387"/>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3" name="Google Shape;1603;p79"/>
          <p:cNvSpPr/>
          <p:nvPr/>
        </p:nvSpPr>
        <p:spPr>
          <a:xfrm>
            <a:off x="15823134" y="603547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4" name="Google Shape;1604;p79"/>
          <p:cNvSpPr/>
          <p:nvPr/>
        </p:nvSpPr>
        <p:spPr>
          <a:xfrm>
            <a:off x="11532959" y="967294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5" name="Google Shape;1605;p79"/>
          <p:cNvSpPr/>
          <p:nvPr/>
        </p:nvSpPr>
        <p:spPr>
          <a:xfrm>
            <a:off x="12636227"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6" name="Google Shape;1606;p79"/>
          <p:cNvSpPr/>
          <p:nvPr/>
        </p:nvSpPr>
        <p:spPr>
          <a:xfrm>
            <a:off x="13653140" y="881388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7" name="Google Shape;1607;p79"/>
          <p:cNvSpPr/>
          <p:nvPr/>
        </p:nvSpPr>
        <p:spPr>
          <a:xfrm>
            <a:off x="15694779" y="9913211"/>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8" name="Google Shape;1608;p79"/>
          <p:cNvSpPr/>
          <p:nvPr/>
        </p:nvSpPr>
        <p:spPr>
          <a:xfrm>
            <a:off x="16761913"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9" name="Google Shape;1609;p79"/>
          <p:cNvSpPr/>
          <p:nvPr/>
        </p:nvSpPr>
        <p:spPr>
          <a:xfrm>
            <a:off x="15437288" y="8011157"/>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0" name="Google Shape;1610;p79"/>
          <p:cNvSpPr/>
          <p:nvPr/>
        </p:nvSpPr>
        <p:spPr>
          <a:xfrm>
            <a:off x="14646230" y="783270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1" name="Google Shape;1611;p79"/>
          <p:cNvSpPr/>
          <p:nvPr/>
        </p:nvSpPr>
        <p:spPr>
          <a:xfrm>
            <a:off x="14112662" y="7832708"/>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2" name="Google Shape;1612;p79"/>
          <p:cNvSpPr/>
          <p:nvPr/>
        </p:nvSpPr>
        <p:spPr>
          <a:xfrm>
            <a:off x="16203607" y="881388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3" name="Google Shape;1613;p79"/>
          <p:cNvSpPr/>
          <p:nvPr/>
        </p:nvSpPr>
        <p:spPr>
          <a:xfrm>
            <a:off x="18441510" y="824292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4" name="Google Shape;1614;p79"/>
          <p:cNvSpPr/>
          <p:nvPr/>
        </p:nvSpPr>
        <p:spPr>
          <a:xfrm>
            <a:off x="17295479"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5" name="Google Shape;1615;p79"/>
          <p:cNvSpPr/>
          <p:nvPr/>
        </p:nvSpPr>
        <p:spPr>
          <a:xfrm>
            <a:off x="16235108"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6" name="Google Shape;1616;p79"/>
          <p:cNvSpPr/>
          <p:nvPr/>
        </p:nvSpPr>
        <p:spPr>
          <a:xfrm>
            <a:off x="16761913" y="582042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7" name="Google Shape;1617;p79"/>
          <p:cNvSpPr/>
          <p:nvPr/>
        </p:nvSpPr>
        <p:spPr>
          <a:xfrm>
            <a:off x="15179795" y="509649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8" name="Google Shape;1618;p79"/>
          <p:cNvSpPr/>
          <p:nvPr/>
        </p:nvSpPr>
        <p:spPr>
          <a:xfrm>
            <a:off x="13967964" y="5762257"/>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9" name="Google Shape;1619;p79"/>
          <p:cNvSpPr/>
          <p:nvPr/>
        </p:nvSpPr>
        <p:spPr>
          <a:xfrm>
            <a:off x="14890204" y="312569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23" name="Google Shape;1623;p79"/>
          <p:cNvSpPr txBox="1"/>
          <p:nvPr/>
        </p:nvSpPr>
        <p:spPr>
          <a:xfrm>
            <a:off x="18010722" y="1381938"/>
            <a:ext cx="4500792" cy="155930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1.2x - y &gt; 0.3</a:t>
            </a:r>
            <a:endParaRPr dirty="0"/>
          </a:p>
        </p:txBody>
      </p:sp>
      <p:sp>
        <p:nvSpPr>
          <p:cNvPr id="1624" name="Google Shape;1624;p79"/>
          <p:cNvSpPr txBox="1"/>
          <p:nvPr/>
        </p:nvSpPr>
        <p:spPr>
          <a:xfrm>
            <a:off x="19642174" y="2504664"/>
            <a:ext cx="2764232" cy="6471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1DAD01"/>
              </a:buClr>
              <a:buSzPts val="3600"/>
              <a:buFont typeface="Helvetica Neue"/>
              <a:buNone/>
            </a:pPr>
            <a:r>
              <a:rPr lang="en-US" sz="3600" b="1" i="0" u="none" strike="noStrike" cap="none" dirty="0">
                <a:solidFill>
                  <a:srgbClr val="1DAD01"/>
                </a:solidFill>
                <a:latin typeface="Helvetica Neue"/>
                <a:ea typeface="Helvetica Neue"/>
                <a:cs typeface="Helvetica Neue"/>
                <a:sym typeface="Helvetica Neue"/>
              </a:rPr>
              <a:t>much better</a:t>
            </a:r>
            <a:endParaRPr dirty="0"/>
          </a:p>
        </p:txBody>
      </p:sp>
      <p:sp>
        <p:nvSpPr>
          <p:cNvPr id="1626" name="Google Shape;1626;p79"/>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627" name="Google Shape;1627;p79"/>
          <p:cNvSpPr txBox="1"/>
          <p:nvPr/>
        </p:nvSpPr>
        <p:spPr>
          <a:xfrm>
            <a:off x="1821245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a:p>
        </p:txBody>
      </p:sp>
      <p:sp>
        <p:nvSpPr>
          <p:cNvPr id="1628" name="Google Shape;1628;p79"/>
          <p:cNvSpPr txBox="1"/>
          <p:nvPr/>
        </p:nvSpPr>
        <p:spPr>
          <a:xfrm>
            <a:off x="12474159"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a:p>
        </p:txBody>
      </p:sp>
      <p:sp>
        <p:nvSpPr>
          <p:cNvPr id="1629" name="Google Shape;1629;p79"/>
          <p:cNvSpPr txBox="1"/>
          <p:nvPr/>
        </p:nvSpPr>
        <p:spPr>
          <a:xfrm>
            <a:off x="15343305"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a:p>
        </p:txBody>
      </p:sp>
      <p:sp>
        <p:nvSpPr>
          <p:cNvPr id="1630" name="Google Shape;1630;p79"/>
          <p:cNvSpPr txBox="1"/>
          <p:nvPr/>
        </p:nvSpPr>
        <p:spPr>
          <a:xfrm>
            <a:off x="954763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a:p>
        </p:txBody>
      </p:sp>
      <p:sp>
        <p:nvSpPr>
          <p:cNvPr id="1631" name="Google Shape;1631;p79"/>
          <p:cNvSpPr txBox="1"/>
          <p:nvPr/>
        </p:nvSpPr>
        <p:spPr>
          <a:xfrm>
            <a:off x="6220163" y="200940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a:p>
        </p:txBody>
      </p:sp>
      <p:sp>
        <p:nvSpPr>
          <p:cNvPr id="1632" name="Google Shape;1632;p79"/>
          <p:cNvSpPr txBox="1"/>
          <p:nvPr/>
        </p:nvSpPr>
        <p:spPr>
          <a:xfrm>
            <a:off x="6220163" y="6419987"/>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a:p>
        </p:txBody>
      </p:sp>
      <p:sp>
        <p:nvSpPr>
          <p:cNvPr id="1633" name="Google Shape;1633;p79"/>
          <p:cNvSpPr txBox="1"/>
          <p:nvPr/>
        </p:nvSpPr>
        <p:spPr>
          <a:xfrm>
            <a:off x="6216106" y="421469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a:p>
        </p:txBody>
      </p:sp>
      <p:sp>
        <p:nvSpPr>
          <p:cNvPr id="1634" name="Google Shape;1634;p79"/>
          <p:cNvSpPr txBox="1"/>
          <p:nvPr/>
        </p:nvSpPr>
        <p:spPr>
          <a:xfrm>
            <a:off x="6220163" y="8731094"/>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a:p>
        </p:txBody>
      </p:sp>
      <p:sp>
        <p:nvSpPr>
          <p:cNvPr id="1635" name="Google Shape;1635;p79"/>
          <p:cNvSpPr txBox="1"/>
          <p:nvPr/>
        </p:nvSpPr>
        <p:spPr>
          <a:xfrm>
            <a:off x="7560344" y="12085677"/>
            <a:ext cx="11675051" cy="646922"/>
          </a:xfrm>
          <a:prstGeom prst="rect">
            <a:avLst/>
          </a:prstGeom>
          <a:noFill/>
          <a:ln>
            <a:noFill/>
          </a:ln>
        </p:spPr>
        <p:txBody>
          <a:bodyPr spcFirstLastPara="1" wrap="square" lIns="50800" tIns="50800" rIns="50800" bIns="50800" anchor="t" anchorCtr="0">
            <a:normAutofit fontScale="92500"/>
          </a:bodyPr>
          <a:lstStyle/>
          <a:p>
            <a:pPr marL="413512" marR="0" lvl="0" indent="-413512" algn="l" rtl="0">
              <a:lnSpc>
                <a:spcPct val="100000"/>
              </a:lnSpc>
              <a:spcBef>
                <a:spcPts val="0"/>
              </a:spcBef>
              <a:spcAft>
                <a:spcPts val="0"/>
              </a:spcAft>
              <a:buClr>
                <a:srgbClr val="000000"/>
              </a:buClr>
              <a:buSzPts val="4005"/>
              <a:buFont typeface="Helvetica Neue"/>
              <a:buChar char="■"/>
            </a:pPr>
            <a:r>
              <a:rPr lang="en-US" sz="3256" b="1" i="0" u="none" strike="noStrike" cap="none">
                <a:solidFill>
                  <a:srgbClr val="000000"/>
                </a:solidFill>
                <a:latin typeface="Helvetica Neue"/>
                <a:ea typeface="Helvetica Neue"/>
                <a:cs typeface="Helvetica Neue"/>
                <a:sym typeface="Helvetica Neue"/>
              </a:rPr>
              <a:t>normalized data, better generalization, faster convergence</a:t>
            </a:r>
            <a:endParaRPr/>
          </a:p>
        </p:txBody>
      </p:sp>
      <p:sp>
        <p:nvSpPr>
          <p:cNvPr id="1636" name="Google Shape;1636;p79"/>
          <p:cNvSpPr txBox="1"/>
          <p:nvPr/>
        </p:nvSpPr>
        <p:spPr>
          <a:xfrm>
            <a:off x="11832221" y="6608622"/>
            <a:ext cx="719558" cy="4987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600"/>
              <a:buFont typeface="Helvetica Neue"/>
              <a:buNone/>
            </a:pPr>
            <a:endParaRPr sz="2600" b="0" i="0" u="none" strike="noStrike" cap="none">
              <a:solidFill>
                <a:srgbClr val="5E5E5E"/>
              </a:solidFill>
              <a:latin typeface="Helvetica Neue"/>
              <a:ea typeface="Helvetica Neue"/>
              <a:cs typeface="Helvetica Neue"/>
              <a:sym typeface="Helvetica Neue"/>
            </a:endParaRPr>
          </a:p>
        </p:txBody>
      </p:sp>
      <p:sp>
        <p:nvSpPr>
          <p:cNvPr id="2" name="Google Shape;1420;p76">
            <a:extLst>
              <a:ext uri="{FF2B5EF4-FFF2-40B4-BE49-F238E27FC236}">
                <a16:creationId xmlns:a16="http://schemas.microsoft.com/office/drawing/2014/main" id="{FF7624AD-9BD8-9D5A-C9D1-D5873933FE45}"/>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cxnSp>
        <p:nvCxnSpPr>
          <p:cNvPr id="6" name="Google Shape;1503;p77">
            <a:extLst>
              <a:ext uri="{FF2B5EF4-FFF2-40B4-BE49-F238E27FC236}">
                <a16:creationId xmlns:a16="http://schemas.microsoft.com/office/drawing/2014/main" id="{53B75D6C-150C-F6B4-43CF-03282D7C013D}"/>
              </a:ext>
            </a:extLst>
          </p:cNvPr>
          <p:cNvCxnSpPr>
            <a:cxnSpLocks/>
          </p:cNvCxnSpPr>
          <p:nvPr/>
        </p:nvCxnSpPr>
        <p:spPr>
          <a:xfrm flipV="1">
            <a:off x="8352376" y="-272786"/>
            <a:ext cx="12011167" cy="14441819"/>
          </a:xfrm>
          <a:prstGeom prst="straightConnector1">
            <a:avLst/>
          </a:prstGeom>
          <a:noFill/>
          <a:ln w="38100" cap="flat" cmpd="sng">
            <a:solidFill>
              <a:srgbClr val="EB220C"/>
            </a:solidFill>
            <a:prstDash val="dashDot"/>
            <a:miter lim="4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640"/>
        <p:cNvGrpSpPr/>
        <p:nvPr/>
      </p:nvGrpSpPr>
      <p:grpSpPr>
        <a:xfrm>
          <a:off x="0" y="0"/>
          <a:ext cx="0" cy="0"/>
          <a:chOff x="0" y="0"/>
          <a:chExt cx="0" cy="0"/>
        </a:xfrm>
      </p:grpSpPr>
      <p:sp>
        <p:nvSpPr>
          <p:cNvPr id="1641" name="Google Shape;1641;p80"/>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cxnSp>
        <p:nvCxnSpPr>
          <p:cNvPr id="1642" name="Google Shape;1642;p80"/>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43" name="Google Shape;1643;p80"/>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44" name="Google Shape;1644;p80"/>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5" name="Google Shape;1645;p80"/>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6" name="Google Shape;1646;p80"/>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7" name="Google Shape;1647;p80"/>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8" name="Google Shape;1648;p80"/>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9" name="Google Shape;1649;p80"/>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0" name="Google Shape;1650;p80"/>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1" name="Google Shape;1651;p80"/>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2" name="Google Shape;1652;p80"/>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3" name="Google Shape;1653;p80"/>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4" name="Google Shape;1654;p80"/>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5" name="Google Shape;1655;p80"/>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656" name="Google Shape;1656;p80"/>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657" name="Google Shape;1657;p80"/>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8" name="Google Shape;1658;p80"/>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9" name="Google Shape;1659;p80"/>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0" name="Google Shape;1660;p80"/>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1" name="Google Shape;1661;p80"/>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2" name="Google Shape;1662;p80"/>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80"/>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4" name="Google Shape;1664;p80"/>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5" name="Google Shape;1665;p80"/>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6" name="Google Shape;1666;p80"/>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80"/>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668" name="Google Shape;1668;p80"/>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669" name="Google Shape;1669;p80"/>
          <p:cNvCxnSpPr/>
          <p:nvPr/>
        </p:nvCxnSpPr>
        <p:spPr>
          <a:xfrm rot="10800000" flipH="1">
            <a:off x="7455839" y="1647921"/>
            <a:ext cx="10927441" cy="8805849"/>
          </a:xfrm>
          <a:prstGeom prst="straightConnector1">
            <a:avLst/>
          </a:prstGeom>
          <a:noFill/>
          <a:ln w="38100" cap="flat" cmpd="sng">
            <a:solidFill>
              <a:srgbClr val="929292"/>
            </a:solidFill>
            <a:prstDash val="solid"/>
            <a:miter lim="400000"/>
            <a:headEnd type="none" w="sm" len="sm"/>
            <a:tailEnd type="none" w="sm" len="sm"/>
          </a:ln>
        </p:spPr>
      </p:cxnSp>
      <p:sp>
        <p:nvSpPr>
          <p:cNvPr id="1670" name="Google Shape;1670;p80"/>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671" name="Google Shape;1671;p8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69"/>
                                        </p:tgtEl>
                                        <p:attrNameLst>
                                          <p:attrName>style.visibility</p:attrName>
                                        </p:attrNameLst>
                                      </p:cBhvr>
                                      <p:to>
                                        <p:strVal val="visible"/>
                                      </p:to>
                                    </p:set>
                                    <p:animEffect transition="in" filter="fade">
                                      <p:cBhvr>
                                        <p:cTn id="11" dur="1000"/>
                                        <p:tgtEl>
                                          <p:spTgt spid="1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675"/>
        <p:cNvGrpSpPr/>
        <p:nvPr/>
      </p:nvGrpSpPr>
      <p:grpSpPr>
        <a:xfrm>
          <a:off x="0" y="0"/>
          <a:ext cx="0" cy="0"/>
          <a:chOff x="0" y="0"/>
          <a:chExt cx="0" cy="0"/>
        </a:xfrm>
      </p:grpSpPr>
      <p:sp>
        <p:nvSpPr>
          <p:cNvPr id="1676" name="Google Shape;1676;p81"/>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677" name="Google Shape;1677;p81"/>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678" name="Google Shape;1678;p81"/>
          <p:cNvCxnSpPr/>
          <p:nvPr/>
        </p:nvCxnSpPr>
        <p:spPr>
          <a:xfrm rot="10800000" flipH="1">
            <a:off x="7460910" y="1811455"/>
            <a:ext cx="3374922" cy="8639758"/>
          </a:xfrm>
          <a:prstGeom prst="straightConnector1">
            <a:avLst/>
          </a:prstGeom>
          <a:noFill/>
          <a:ln w="38100" cap="flat" cmpd="sng">
            <a:solidFill>
              <a:srgbClr val="016D01"/>
            </a:solidFill>
            <a:prstDash val="solid"/>
            <a:miter lim="400000"/>
            <a:headEnd type="none" w="sm" len="sm"/>
            <a:tailEnd type="none" w="sm" len="sm"/>
          </a:ln>
        </p:spPr>
      </p:cxnSp>
      <p:cxnSp>
        <p:nvCxnSpPr>
          <p:cNvPr id="1679" name="Google Shape;1679;p81"/>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80" name="Google Shape;1680;p81"/>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81" name="Google Shape;1681;p81"/>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2" name="Google Shape;1682;p81"/>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81"/>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4" name="Google Shape;1684;p81"/>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5" name="Google Shape;1685;p81"/>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6" name="Google Shape;1686;p81"/>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81"/>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8" name="Google Shape;1688;p81"/>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9" name="Google Shape;1689;p81"/>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0" name="Google Shape;1690;p81"/>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1" name="Google Shape;1691;p81"/>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2" name="Google Shape;1692;p81"/>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693" name="Google Shape;1693;p81"/>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694" name="Google Shape;1694;p81"/>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5" name="Google Shape;1695;p81"/>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6" name="Google Shape;1696;p81"/>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7" name="Google Shape;1697;p81"/>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8" name="Google Shape;1698;p81"/>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9" name="Google Shape;1699;p81"/>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0" name="Google Shape;1700;p81"/>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1" name="Google Shape;1701;p81"/>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2" name="Google Shape;1702;p81"/>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3" name="Google Shape;1703;p81"/>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4" name="Google Shape;1704;p81"/>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05" name="Google Shape;1705;p81"/>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06" name="Google Shape;1706;p81"/>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710"/>
        <p:cNvGrpSpPr/>
        <p:nvPr/>
      </p:nvGrpSpPr>
      <p:grpSpPr>
        <a:xfrm>
          <a:off x="0" y="0"/>
          <a:ext cx="0" cy="0"/>
          <a:chOff x="0" y="0"/>
          <a:chExt cx="0" cy="0"/>
        </a:xfrm>
      </p:grpSpPr>
      <p:sp>
        <p:nvSpPr>
          <p:cNvPr id="1711" name="Google Shape;1711;p82"/>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12" name="Google Shape;1712;p82"/>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713" name="Google Shape;1713;p82"/>
          <p:cNvCxnSpPr/>
          <p:nvPr/>
        </p:nvCxnSpPr>
        <p:spPr>
          <a:xfrm rot="10800000" flipH="1">
            <a:off x="7431082" y="1758725"/>
            <a:ext cx="11278624" cy="5603770"/>
          </a:xfrm>
          <a:prstGeom prst="straightConnector1">
            <a:avLst/>
          </a:prstGeom>
          <a:noFill/>
          <a:ln w="38100" cap="flat" cmpd="sng">
            <a:solidFill>
              <a:srgbClr val="FF94CA"/>
            </a:solidFill>
            <a:prstDash val="solid"/>
            <a:miter lim="400000"/>
            <a:headEnd type="none" w="sm" len="sm"/>
            <a:tailEnd type="none" w="sm" len="sm"/>
          </a:ln>
        </p:spPr>
      </p:cxnSp>
      <p:cxnSp>
        <p:nvCxnSpPr>
          <p:cNvPr id="1714" name="Google Shape;1714;p82"/>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15" name="Google Shape;1715;p82"/>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16" name="Google Shape;1716;p82"/>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7" name="Google Shape;1717;p82"/>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8" name="Google Shape;1718;p82"/>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9" name="Google Shape;1719;p82"/>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0" name="Google Shape;1720;p82"/>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1" name="Google Shape;1721;p82"/>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2" name="Google Shape;1722;p82"/>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3" name="Google Shape;1723;p82"/>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4" name="Google Shape;1724;p82"/>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5" name="Google Shape;1725;p82"/>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6" name="Google Shape;1726;p82"/>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7" name="Google Shape;1727;p82"/>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728" name="Google Shape;1728;p82"/>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729" name="Google Shape;1729;p82"/>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0" name="Google Shape;1730;p82"/>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1" name="Google Shape;1731;p82"/>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2" name="Google Shape;1732;p82"/>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3" name="Google Shape;1733;p82"/>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4" name="Google Shape;1734;p82"/>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5" name="Google Shape;1735;p82"/>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6" name="Google Shape;1736;p82"/>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7" name="Google Shape;1737;p82"/>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8" name="Google Shape;1738;p82"/>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9" name="Google Shape;1739;p82"/>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40" name="Google Shape;1740;p82"/>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41" name="Google Shape;1741;p82"/>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745"/>
        <p:cNvGrpSpPr/>
        <p:nvPr/>
      </p:nvGrpSpPr>
      <p:grpSpPr>
        <a:xfrm>
          <a:off x="0" y="0"/>
          <a:ext cx="0" cy="0"/>
          <a:chOff x="0" y="0"/>
          <a:chExt cx="0" cy="0"/>
        </a:xfrm>
      </p:grpSpPr>
      <p:sp>
        <p:nvSpPr>
          <p:cNvPr id="1746" name="Google Shape;1746;p83"/>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47" name="Google Shape;1747;p83"/>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748" name="Google Shape;1748;p83"/>
          <p:cNvCxnSpPr/>
          <p:nvPr/>
        </p:nvCxnSpPr>
        <p:spPr>
          <a:xfrm rot="10800000" flipH="1">
            <a:off x="7617964" y="1271459"/>
            <a:ext cx="8405739" cy="8405739"/>
          </a:xfrm>
          <a:prstGeom prst="straightConnector1">
            <a:avLst/>
          </a:prstGeom>
          <a:noFill/>
          <a:ln w="38100" cap="flat" cmpd="sng">
            <a:solidFill>
              <a:srgbClr val="B41600"/>
            </a:solidFill>
            <a:prstDash val="solid"/>
            <a:miter lim="400000"/>
            <a:headEnd type="none" w="sm" len="sm"/>
            <a:tailEnd type="none" w="sm" len="sm"/>
          </a:ln>
        </p:spPr>
      </p:cxnSp>
      <p:cxnSp>
        <p:nvCxnSpPr>
          <p:cNvPr id="1749" name="Google Shape;1749;p83"/>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50" name="Google Shape;1750;p83"/>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51" name="Google Shape;1751;p83"/>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2" name="Google Shape;1752;p83"/>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3" name="Google Shape;1753;p83"/>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4" name="Google Shape;1754;p83"/>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5" name="Google Shape;1755;p83"/>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6" name="Google Shape;1756;p83"/>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7" name="Google Shape;1757;p83"/>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8" name="Google Shape;1758;p83"/>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9" name="Google Shape;1759;p83"/>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0" name="Google Shape;1760;p83"/>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1" name="Google Shape;1761;p83"/>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2" name="Google Shape;1762;p83"/>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763" name="Google Shape;1763;p83"/>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764" name="Google Shape;1764;p83"/>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5" name="Google Shape;1765;p83"/>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6" name="Google Shape;1766;p83"/>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7" name="Google Shape;1767;p83"/>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8" name="Google Shape;1768;p83"/>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9" name="Google Shape;1769;p83"/>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0" name="Google Shape;1770;p83"/>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1" name="Google Shape;1771;p83"/>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2" name="Google Shape;1772;p83"/>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3" name="Google Shape;1773;p83"/>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4" name="Google Shape;1774;p83"/>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75" name="Google Shape;1775;p83"/>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76" name="Google Shape;1776;p83"/>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780"/>
        <p:cNvGrpSpPr/>
        <p:nvPr/>
      </p:nvGrpSpPr>
      <p:grpSpPr>
        <a:xfrm>
          <a:off x="0" y="0"/>
          <a:ext cx="0" cy="0"/>
          <a:chOff x="0" y="0"/>
          <a:chExt cx="0" cy="0"/>
        </a:xfrm>
      </p:grpSpPr>
      <p:cxnSp>
        <p:nvCxnSpPr>
          <p:cNvPr id="1781" name="Google Shape;1781;p84"/>
          <p:cNvCxnSpPr/>
          <p:nvPr/>
        </p:nvCxnSpPr>
        <p:spPr>
          <a:xfrm rot="10800000" flipH="1">
            <a:off x="7455839" y="1647921"/>
            <a:ext cx="10927441" cy="8805849"/>
          </a:xfrm>
          <a:prstGeom prst="straightConnector1">
            <a:avLst/>
          </a:prstGeom>
          <a:noFill/>
          <a:ln w="38100" cap="flat" cmpd="sng">
            <a:solidFill>
              <a:srgbClr val="929292"/>
            </a:solidFill>
            <a:prstDash val="solid"/>
            <a:miter lim="400000"/>
            <a:headEnd type="none" w="sm" len="sm"/>
            <a:tailEnd type="none" w="sm" len="sm"/>
          </a:ln>
        </p:spPr>
      </p:cxnSp>
      <p:cxnSp>
        <p:nvCxnSpPr>
          <p:cNvPr id="1782" name="Google Shape;1782;p84"/>
          <p:cNvCxnSpPr/>
          <p:nvPr/>
        </p:nvCxnSpPr>
        <p:spPr>
          <a:xfrm rot="10800000" flipH="1">
            <a:off x="7460910" y="1811455"/>
            <a:ext cx="3374922" cy="8639758"/>
          </a:xfrm>
          <a:prstGeom prst="straightConnector1">
            <a:avLst/>
          </a:prstGeom>
          <a:noFill/>
          <a:ln w="38100" cap="flat" cmpd="sng">
            <a:solidFill>
              <a:srgbClr val="016D01"/>
            </a:solidFill>
            <a:prstDash val="solid"/>
            <a:miter lim="400000"/>
            <a:headEnd type="none" w="sm" len="sm"/>
            <a:tailEnd type="none" w="sm" len="sm"/>
          </a:ln>
        </p:spPr>
      </p:cxnSp>
      <p:cxnSp>
        <p:nvCxnSpPr>
          <p:cNvPr id="1783" name="Google Shape;1783;p84"/>
          <p:cNvCxnSpPr/>
          <p:nvPr/>
        </p:nvCxnSpPr>
        <p:spPr>
          <a:xfrm rot="10800000" flipH="1">
            <a:off x="7460910" y="1104336"/>
            <a:ext cx="8133903" cy="9346877"/>
          </a:xfrm>
          <a:prstGeom prst="straightConnector1">
            <a:avLst/>
          </a:prstGeom>
          <a:noFill/>
          <a:ln w="38100" cap="flat" cmpd="sng">
            <a:solidFill>
              <a:srgbClr val="B41600"/>
            </a:solidFill>
            <a:prstDash val="solid"/>
            <a:miter lim="400000"/>
            <a:headEnd type="none" w="sm" len="sm"/>
            <a:tailEnd type="none" w="sm" len="sm"/>
          </a:ln>
        </p:spPr>
      </p:cxnSp>
      <p:cxnSp>
        <p:nvCxnSpPr>
          <p:cNvPr id="1784" name="Google Shape;1784;p84"/>
          <p:cNvCxnSpPr/>
          <p:nvPr/>
        </p:nvCxnSpPr>
        <p:spPr>
          <a:xfrm rot="10800000" flipH="1">
            <a:off x="7431082" y="1758725"/>
            <a:ext cx="11278624" cy="5603770"/>
          </a:xfrm>
          <a:prstGeom prst="straightConnector1">
            <a:avLst/>
          </a:prstGeom>
          <a:noFill/>
          <a:ln w="38100" cap="flat" cmpd="sng">
            <a:solidFill>
              <a:srgbClr val="FF94CA"/>
            </a:solidFill>
            <a:prstDash val="solid"/>
            <a:miter lim="400000"/>
            <a:headEnd type="none" w="sm" len="sm"/>
            <a:tailEnd type="none" w="sm" len="sm"/>
          </a:ln>
        </p:spPr>
      </p:cxnSp>
      <p:sp>
        <p:nvSpPr>
          <p:cNvPr id="1785" name="Google Shape;1785;p84"/>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86" name="Google Shape;1786;p84"/>
          <p:cNvSpPr txBox="1"/>
          <p:nvPr/>
        </p:nvSpPr>
        <p:spPr>
          <a:xfrm>
            <a:off x="9389926" y="12453551"/>
            <a:ext cx="7286062" cy="646921"/>
          </a:xfrm>
          <a:prstGeom prst="rect">
            <a:avLst/>
          </a:prstGeom>
          <a:noFill/>
          <a:ln>
            <a:noFill/>
          </a:ln>
        </p:spPr>
        <p:txBody>
          <a:bodyPr spcFirstLastPara="1" wrap="square" lIns="50800" tIns="50800" rIns="50800" bIns="50800" anchor="t" anchorCtr="0">
            <a:normAutofit fontScale="92500"/>
          </a:bodyPr>
          <a:lstStyle/>
          <a:p>
            <a:pPr marL="469391" marR="0" lvl="0" indent="-469391" algn="l" rtl="0">
              <a:lnSpc>
                <a:spcPct val="100000"/>
              </a:lnSpc>
              <a:spcBef>
                <a:spcPts val="0"/>
              </a:spcBef>
              <a:spcAft>
                <a:spcPts val="0"/>
              </a:spcAft>
              <a:buClr>
                <a:srgbClr val="000000"/>
              </a:buClr>
              <a:buSzPts val="4546"/>
              <a:buFont typeface="Helvetica Neue"/>
              <a:buChar char="■"/>
            </a:pPr>
            <a:r>
              <a:rPr lang="en-US" sz="3696" b="0" i="0" u="none" strike="noStrike" cap="none">
                <a:solidFill>
                  <a:srgbClr val="000000"/>
                </a:solidFill>
                <a:latin typeface="Helvetica Neue"/>
                <a:ea typeface="Helvetica Neue"/>
                <a:cs typeface="Helvetica Neue"/>
                <a:sym typeface="Helvetica Neue"/>
              </a:rPr>
              <a:t>non-normalized data is hard to fit</a:t>
            </a:r>
            <a:endParaRPr/>
          </a:p>
        </p:txBody>
      </p:sp>
      <p:cxnSp>
        <p:nvCxnSpPr>
          <p:cNvPr id="1787" name="Google Shape;1787;p84"/>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88" name="Google Shape;1788;p84"/>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89" name="Google Shape;1789;p84"/>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0" name="Google Shape;1790;p84"/>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1" name="Google Shape;1791;p84"/>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2" name="Google Shape;1792;p84"/>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3" name="Google Shape;1793;p84"/>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4" name="Google Shape;1794;p84"/>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5" name="Google Shape;1795;p84"/>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6" name="Google Shape;1796;p84"/>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7" name="Google Shape;1797;p84"/>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8" name="Google Shape;1798;p84"/>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9" name="Google Shape;1799;p84"/>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0" name="Google Shape;1800;p84"/>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801" name="Google Shape;1801;p84"/>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802" name="Google Shape;1802;p84"/>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3" name="Google Shape;1803;p84"/>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4" name="Google Shape;1804;p84"/>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5" name="Google Shape;1805;p84"/>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6" name="Google Shape;1806;p84"/>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7" name="Google Shape;1807;p84"/>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8" name="Google Shape;1808;p84"/>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9" name="Google Shape;1809;p84"/>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0" name="Google Shape;1810;p84"/>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1" name="Google Shape;1811;p84"/>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2" name="Google Shape;1812;p84"/>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813" name="Google Shape;1813;p84"/>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814" name="Google Shape;1814;p84"/>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1818"/>
        <p:cNvGrpSpPr/>
        <p:nvPr/>
      </p:nvGrpSpPr>
      <p:grpSpPr>
        <a:xfrm>
          <a:off x="0" y="0"/>
          <a:ext cx="0" cy="0"/>
          <a:chOff x="0" y="0"/>
          <a:chExt cx="0" cy="0"/>
        </a:xfrm>
      </p:grpSpPr>
      <p:sp>
        <p:nvSpPr>
          <p:cNvPr id="1819" name="Google Shape;1819;p85"/>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cxnSp>
        <p:nvCxnSpPr>
          <p:cNvPr id="1820" name="Google Shape;1820;p85"/>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821" name="Google Shape;1821;p85"/>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822" name="Google Shape;1822;p85"/>
          <p:cNvSpPr/>
          <p:nvPr/>
        </p:nvSpPr>
        <p:spPr>
          <a:xfrm>
            <a:off x="7847431" y="10001149"/>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3" name="Google Shape;1823;p85"/>
          <p:cNvSpPr/>
          <p:nvPr/>
        </p:nvSpPr>
        <p:spPr>
          <a:xfrm>
            <a:off x="8156085" y="9478808"/>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4" name="Google Shape;1824;p85"/>
          <p:cNvSpPr/>
          <p:nvPr/>
        </p:nvSpPr>
        <p:spPr>
          <a:xfrm>
            <a:off x="8607197" y="10001149"/>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5" name="Google Shape;1825;p85"/>
          <p:cNvSpPr/>
          <p:nvPr/>
        </p:nvSpPr>
        <p:spPr>
          <a:xfrm>
            <a:off x="8607197" y="8253807"/>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6" name="Google Shape;1826;p85"/>
          <p:cNvSpPr/>
          <p:nvPr/>
        </p:nvSpPr>
        <p:spPr>
          <a:xfrm>
            <a:off x="9592015" y="9478808"/>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7" name="Google Shape;1827;p85"/>
          <p:cNvSpPr/>
          <p:nvPr/>
        </p:nvSpPr>
        <p:spPr>
          <a:xfrm>
            <a:off x="8874050" y="9127476"/>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8" name="Google Shape;1828;p85"/>
          <p:cNvSpPr/>
          <p:nvPr/>
        </p:nvSpPr>
        <p:spPr>
          <a:xfrm>
            <a:off x="9592015" y="10241586"/>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9" name="Google Shape;1829;p85"/>
          <p:cNvSpPr/>
          <p:nvPr/>
        </p:nvSpPr>
        <p:spPr>
          <a:xfrm>
            <a:off x="9592015" y="8716034"/>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0" name="Google Shape;1830;p85"/>
          <p:cNvSpPr/>
          <p:nvPr/>
        </p:nvSpPr>
        <p:spPr>
          <a:xfrm>
            <a:off x="10127637" y="700834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1" name="Google Shape;1831;p85"/>
          <p:cNvSpPr/>
          <p:nvPr/>
        </p:nvSpPr>
        <p:spPr>
          <a:xfrm>
            <a:off x="11077345" y="700834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2" name="Google Shape;1832;p85"/>
          <p:cNvSpPr/>
          <p:nvPr/>
        </p:nvSpPr>
        <p:spPr>
          <a:xfrm>
            <a:off x="10127637" y="639103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3" name="Google Shape;1833;p85"/>
          <p:cNvSpPr/>
          <p:nvPr/>
        </p:nvSpPr>
        <p:spPr>
          <a:xfrm>
            <a:off x="10602493" y="6818406"/>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4" name="Google Shape;1834;p85"/>
          <p:cNvSpPr/>
          <p:nvPr/>
        </p:nvSpPr>
        <p:spPr>
          <a:xfrm>
            <a:off x="10602493" y="639103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5" name="Google Shape;1835;p85"/>
          <p:cNvSpPr/>
          <p:nvPr/>
        </p:nvSpPr>
        <p:spPr>
          <a:xfrm>
            <a:off x="11077345" y="5844954"/>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6" name="Google Shape;1836;p85"/>
          <p:cNvSpPr/>
          <p:nvPr/>
        </p:nvSpPr>
        <p:spPr>
          <a:xfrm>
            <a:off x="11291031" y="6426651"/>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7" name="Google Shape;1837;p85"/>
          <p:cNvSpPr/>
          <p:nvPr/>
        </p:nvSpPr>
        <p:spPr>
          <a:xfrm>
            <a:off x="15582492" y="2718611"/>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8" name="Google Shape;1838;p85"/>
          <p:cNvSpPr/>
          <p:nvPr/>
        </p:nvSpPr>
        <p:spPr>
          <a:xfrm>
            <a:off x="16090492" y="2797835"/>
            <a:ext cx="295579" cy="295578"/>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9" name="Google Shape;1839;p85"/>
          <p:cNvSpPr/>
          <p:nvPr/>
        </p:nvSpPr>
        <p:spPr>
          <a:xfrm>
            <a:off x="14597679" y="2718611"/>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0" name="Google Shape;1840;p85"/>
          <p:cNvSpPr/>
          <p:nvPr/>
        </p:nvSpPr>
        <p:spPr>
          <a:xfrm>
            <a:off x="15105679" y="2987938"/>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1" name="Google Shape;1841;p85"/>
          <p:cNvSpPr/>
          <p:nvPr/>
        </p:nvSpPr>
        <p:spPr>
          <a:xfrm>
            <a:off x="14081512" y="3341617"/>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2" name="Google Shape;1842;p85"/>
          <p:cNvSpPr/>
          <p:nvPr/>
        </p:nvSpPr>
        <p:spPr>
          <a:xfrm>
            <a:off x="15582492" y="3832717"/>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3" name="Google Shape;1843;p85"/>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844" name="Google Shape;1844;p85"/>
          <p:cNvSpPr txBox="1"/>
          <p:nvPr/>
        </p:nvSpPr>
        <p:spPr>
          <a:xfrm>
            <a:off x="5921476" y="12432315"/>
            <a:ext cx="12541048" cy="646921"/>
          </a:xfrm>
          <a:prstGeom prst="rect">
            <a:avLst/>
          </a:prstGeom>
          <a:noFill/>
          <a:ln>
            <a:noFill/>
          </a:ln>
        </p:spPr>
        <p:txBody>
          <a:bodyPr spcFirstLastPara="1" wrap="square" lIns="50800" tIns="50800" rIns="50800" bIns="50800" anchor="t" anchorCtr="0">
            <a:normAutofit fontScale="92500"/>
          </a:bodyPr>
          <a:lstStyle/>
          <a:p>
            <a:pPr marL="435862" marR="0" lvl="0" indent="-435862" algn="l" rtl="0">
              <a:lnSpc>
                <a:spcPct val="100000"/>
              </a:lnSpc>
              <a:spcBef>
                <a:spcPts val="0"/>
              </a:spcBef>
              <a:spcAft>
                <a:spcPts val="0"/>
              </a:spcAft>
              <a:buClr>
                <a:srgbClr val="000000"/>
              </a:buClr>
              <a:buSzPts val="4221"/>
              <a:buFont typeface="Helvetica Neue"/>
              <a:buChar char="■"/>
            </a:pPr>
            <a:r>
              <a:rPr lang="en-US" sz="3432" b="0" i="0" u="none" strike="noStrike" cap="none">
                <a:solidFill>
                  <a:srgbClr val="000000"/>
                </a:solidFill>
                <a:latin typeface="Helvetica Neue"/>
                <a:ea typeface="Helvetica Neue"/>
                <a:cs typeface="Helvetica Neue"/>
                <a:sym typeface="Helvetica Neue"/>
              </a:rPr>
              <a:t>ensure all features are internally normalized (same order of mag.)</a:t>
            </a:r>
            <a:endParaRPr/>
          </a:p>
        </p:txBody>
      </p:sp>
      <p:sp>
        <p:nvSpPr>
          <p:cNvPr id="1845" name="Google Shape;1845;p85"/>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846" name="Google Shape;1846;p85"/>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847" name="Google Shape;1847;p85"/>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cxnSp>
        <p:nvCxnSpPr>
          <p:cNvPr id="1848" name="Google Shape;1848;p85"/>
          <p:cNvCxnSpPr/>
          <p:nvPr/>
        </p:nvCxnSpPr>
        <p:spPr>
          <a:xfrm rot="10800000" flipH="1">
            <a:off x="7231972" y="1145033"/>
            <a:ext cx="9920055" cy="9920054"/>
          </a:xfrm>
          <a:prstGeom prst="straightConnector1">
            <a:avLst/>
          </a:prstGeom>
          <a:noFill/>
          <a:ln w="38100" cap="flat" cmpd="sng">
            <a:solidFill>
              <a:srgbClr val="929292"/>
            </a:solidFill>
            <a:prstDash val="solid"/>
            <a:miter lim="400000"/>
            <a:headEnd type="none" w="sm" len="sm"/>
            <a:tailEnd type="none" w="sm" len="sm"/>
          </a:ln>
        </p:spPr>
      </p:cxnSp>
      <p:sp>
        <p:nvSpPr>
          <p:cNvPr id="1849" name="Google Shape;1849;p85"/>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8"/>
                                        </p:tgtEl>
                                        <p:attrNameLst>
                                          <p:attrName>style.visibility</p:attrName>
                                        </p:attrNameLst>
                                      </p:cBhvr>
                                      <p:to>
                                        <p:strVal val="visible"/>
                                      </p:to>
                                    </p:set>
                                    <p:animEffect transition="in" filter="fade">
                                      <p:cBhvr>
                                        <p:cTn id="11" dur="1000"/>
                                        <p:tgtEl>
                                          <p:spTgt spid="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10"/>
          <p:cNvSpPr/>
          <p:nvPr/>
        </p:nvSpPr>
        <p:spPr>
          <a:xfrm>
            <a:off x="9394166" y="2469600"/>
            <a:ext cx="2840990"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5" name="Google Shape;175;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6" name="Google Shape;176;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7" name="Google Shape;177;p10"/>
          <p:cNvSpPr/>
          <p:nvPr/>
        </p:nvSpPr>
        <p:spPr>
          <a:xfrm>
            <a:off x="12148363" y="2454232"/>
            <a:ext cx="2841965" cy="6327805"/>
          </a:xfrm>
          <a:custGeom>
            <a:avLst/>
            <a:gdLst/>
            <a:ahLst/>
            <a:cxnLst/>
            <a:rect l="l" t="t" r="r" b="b"/>
            <a:pathLst>
              <a:path w="21600" h="21600" extrusionOk="0">
                <a:moveTo>
                  <a:pt x="135" y="0"/>
                </a:moveTo>
                <a:lnTo>
                  <a:pt x="21600" y="84"/>
                </a:lnTo>
                <a:lnTo>
                  <a:pt x="21527" y="21600"/>
                </a:lnTo>
                <a:lnTo>
                  <a:pt x="0" y="21545"/>
                </a:lnTo>
                <a:lnTo>
                  <a:pt x="39" y="14846"/>
                </a:lnTo>
                <a:lnTo>
                  <a:pt x="9968" y="10407"/>
                </a:lnTo>
                <a:lnTo>
                  <a:pt x="78" y="6072"/>
                </a:lnTo>
                <a:lnTo>
                  <a:pt x="135" y="0"/>
                </a:lnTo>
                <a:close/>
              </a:path>
            </a:pathLst>
          </a:custGeom>
          <a:solidFill>
            <a:srgbClr val="ED220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8" name="Google Shape;178;p10"/>
          <p:cNvSpPr/>
          <p:nvPr/>
        </p:nvSpPr>
        <p:spPr>
          <a:xfrm rot="-8106341">
            <a:off x="11215831" y="4601505"/>
            <a:ext cx="1824033"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 name="Google Shape;179;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80" name="Google Shape;180;p10"/>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81" name="Google Shape;181;p10"/>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 name="Google Shape;182;p10"/>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 name="Google Shape;183;p10"/>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 name="Google Shape;184;p10"/>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5" name="Google Shape;185;p10"/>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86" name="Google Shape;186;p10"/>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7" name="Google Shape;187;p10"/>
          <p:cNvSpPr txBox="1"/>
          <p:nvPr/>
        </p:nvSpPr>
        <p:spPr>
          <a:xfrm>
            <a:off x="1877445" y="6287304"/>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188" name="Google Shape;188;p1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a:t>
            </a:fld>
            <a:endParaRPr/>
          </a:p>
        </p:txBody>
      </p:sp>
      <p:sp>
        <p:nvSpPr>
          <p:cNvPr id="189" name="Google Shape;189;p10"/>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0" name="Google Shape;190;p10"/>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90</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008751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91</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4133949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Quality pie chart showing 6 main attributes required for high quality data: accuracy, completeness, format, consistency, duplication and integrity.">
            <a:extLst>
              <a:ext uri="{FF2B5EF4-FFF2-40B4-BE49-F238E27FC236}">
                <a16:creationId xmlns:a16="http://schemas.microsoft.com/office/drawing/2014/main" id="{9BAA7E02-B77C-9019-494A-CA0DEDBEE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11550"/>
            <a:ext cx="10160000" cy="669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4BC1B-A2AB-7F09-5EDA-4FEC6A568C04}"/>
              </a:ext>
            </a:extLst>
          </p:cNvPr>
          <p:cNvSpPr txBox="1"/>
          <p:nvPr/>
        </p:nvSpPr>
        <p:spPr>
          <a:xfrm>
            <a:off x="10262625" y="11805181"/>
            <a:ext cx="3858749" cy="400110"/>
          </a:xfrm>
          <a:prstGeom prst="rect">
            <a:avLst/>
          </a:prstGeom>
          <a:noFill/>
        </p:spPr>
        <p:txBody>
          <a:bodyPr wrap="none" rtlCol="0">
            <a:spAutoFit/>
          </a:bodyPr>
          <a:lstStyle/>
          <a:p>
            <a:r>
              <a:rPr lang="en-US" sz="2000" dirty="0"/>
              <a:t>Image credit: </a:t>
            </a:r>
            <a:r>
              <a:rPr lang="en-US" sz="2000" dirty="0" err="1"/>
              <a:t>Passionned</a:t>
            </a:r>
            <a:r>
              <a:rPr lang="en-US" sz="2000" dirty="0"/>
              <a:t> Group</a:t>
            </a:r>
          </a:p>
        </p:txBody>
      </p:sp>
    </p:spTree>
    <p:extLst>
      <p:ext uri="{BB962C8B-B14F-4D97-AF65-F5344CB8AC3E}">
        <p14:creationId xmlns:p14="http://schemas.microsoft.com/office/powerpoint/2010/main" val="1366679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93</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88000" y="64004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875098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dirty="0">
                <a:solidFill>
                  <a:srgbClr val="006B64"/>
                </a:solidFill>
                <a:latin typeface="Helvetica Neue"/>
                <a:ea typeface="Helvetica Neue"/>
                <a:cs typeface="Helvetica Neue"/>
                <a:sym typeface="Helvetica Neue"/>
              </a:rPr>
              <a:t>Missing Data</a:t>
            </a:r>
            <a:endParaRPr dirty="0"/>
          </a:p>
        </p:txBody>
      </p:sp>
      <p:sp>
        <p:nvSpPr>
          <p:cNvPr id="131" name="Google Shape;131;p4"/>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94</a:t>
            </a:fld>
            <a:endParaRPr/>
          </a:p>
        </p:txBody>
      </p:sp>
    </p:spTree>
    <p:extLst>
      <p:ext uri="{BB962C8B-B14F-4D97-AF65-F5344CB8AC3E}">
        <p14:creationId xmlns:p14="http://schemas.microsoft.com/office/powerpoint/2010/main" val="187209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95</a:t>
            </a:fld>
            <a:endParaRPr/>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completely at random</a:t>
            </a:r>
            <a:endParaRPr dirty="0"/>
          </a:p>
        </p:txBody>
      </p:sp>
      <p:sp>
        <p:nvSpPr>
          <p:cNvPr id="6" name="Google Shape;129;p4">
            <a:extLst>
              <a:ext uri="{FF2B5EF4-FFF2-40B4-BE49-F238E27FC236}">
                <a16:creationId xmlns:a16="http://schemas.microsoft.com/office/drawing/2014/main" id="{379B1E19-68F4-4A28-CA86-2438FD9E5377}"/>
              </a:ext>
            </a:extLst>
          </p:cNvPr>
          <p:cNvSpPr txBox="1">
            <a:spLocks/>
          </p:cNvSpPr>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a:solidFill>
                  <a:srgbClr val="006B64"/>
                </a:solidFill>
              </a:rPr>
              <a:t>Missing Data</a:t>
            </a:r>
            <a:endParaRPr lang="en-US" dirty="0"/>
          </a:p>
        </p:txBody>
      </p:sp>
      <p:sp>
        <p:nvSpPr>
          <p:cNvPr id="7" name="Google Shape;852;p48">
            <a:extLst>
              <a:ext uri="{FF2B5EF4-FFF2-40B4-BE49-F238E27FC236}">
                <a16:creationId xmlns:a16="http://schemas.microsoft.com/office/drawing/2014/main" id="{CAEECD78-D3C6-BF61-EAD9-F5879335187B}"/>
              </a:ext>
            </a:extLst>
          </p:cNvPr>
          <p:cNvSpPr txBox="1"/>
          <p:nvPr/>
        </p:nvSpPr>
        <p:spPr>
          <a:xfrm>
            <a:off x="14561128" y="7386218"/>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not at random</a:t>
            </a:r>
            <a:endParaRPr dirty="0"/>
          </a:p>
        </p:txBody>
      </p:sp>
      <p:sp>
        <p:nvSpPr>
          <p:cNvPr id="8" name="Google Shape;852;p48">
            <a:extLst>
              <a:ext uri="{FF2B5EF4-FFF2-40B4-BE49-F238E27FC236}">
                <a16:creationId xmlns:a16="http://schemas.microsoft.com/office/drawing/2014/main" id="{5B618E13-A951-0031-14FA-1A952C7517FC}"/>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at random</a:t>
            </a:r>
            <a:endParaRPr dirty="0"/>
          </a:p>
        </p:txBody>
      </p:sp>
    </p:spTree>
    <p:extLst>
      <p:ext uri="{BB962C8B-B14F-4D97-AF65-F5344CB8AC3E}">
        <p14:creationId xmlns:p14="http://schemas.microsoft.com/office/powerpoint/2010/main" val="1088879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96</a:t>
            </a:fld>
            <a:endParaRPr/>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remove</a:t>
            </a:r>
            <a:endParaRPr dirty="0"/>
          </a:p>
        </p:txBody>
      </p:sp>
      <p:sp>
        <p:nvSpPr>
          <p:cNvPr id="6" name="Google Shape;129;p4">
            <a:extLst>
              <a:ext uri="{FF2B5EF4-FFF2-40B4-BE49-F238E27FC236}">
                <a16:creationId xmlns:a16="http://schemas.microsoft.com/office/drawing/2014/main" id="{379B1E19-68F4-4A28-CA86-2438FD9E5377}"/>
              </a:ext>
            </a:extLst>
          </p:cNvPr>
          <p:cNvSpPr txBox="1">
            <a:spLocks/>
          </p:cNvSpPr>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a:solidFill>
                  <a:srgbClr val="006B64"/>
                </a:solidFill>
              </a:rPr>
              <a:t>Missing Data</a:t>
            </a:r>
            <a:endParaRPr lang="en-US" dirty="0"/>
          </a:p>
        </p:txBody>
      </p:sp>
      <p:sp>
        <p:nvSpPr>
          <p:cNvPr id="7" name="Google Shape;852;p48">
            <a:extLst>
              <a:ext uri="{FF2B5EF4-FFF2-40B4-BE49-F238E27FC236}">
                <a16:creationId xmlns:a16="http://schemas.microsoft.com/office/drawing/2014/main" id="{CAEECD78-D3C6-BF61-EAD9-F5879335187B}"/>
              </a:ext>
            </a:extLst>
          </p:cNvPr>
          <p:cNvSpPr txBox="1"/>
          <p:nvPr/>
        </p:nvSpPr>
        <p:spPr>
          <a:xfrm>
            <a:off x="14561128" y="7386218"/>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regression</a:t>
            </a:r>
            <a:endParaRPr dirty="0"/>
          </a:p>
        </p:txBody>
      </p:sp>
      <p:sp>
        <p:nvSpPr>
          <p:cNvPr id="8" name="Google Shape;852;p48">
            <a:extLst>
              <a:ext uri="{FF2B5EF4-FFF2-40B4-BE49-F238E27FC236}">
                <a16:creationId xmlns:a16="http://schemas.microsoft.com/office/drawing/2014/main" id="{5B618E13-A951-0031-14FA-1A952C7517FC}"/>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Use mean/most often</a:t>
            </a:r>
            <a:endParaRPr dirty="0"/>
          </a:p>
        </p:txBody>
      </p:sp>
    </p:spTree>
    <p:extLst>
      <p:ext uri="{BB962C8B-B14F-4D97-AF65-F5344CB8AC3E}">
        <p14:creationId xmlns:p14="http://schemas.microsoft.com/office/powerpoint/2010/main" val="3562513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861"/>
        <p:cNvGrpSpPr/>
        <p:nvPr/>
      </p:nvGrpSpPr>
      <p:grpSpPr>
        <a:xfrm>
          <a:off x="0" y="0"/>
          <a:ext cx="0" cy="0"/>
          <a:chOff x="0" y="0"/>
          <a:chExt cx="0" cy="0"/>
        </a:xfrm>
      </p:grpSpPr>
      <p:sp>
        <p:nvSpPr>
          <p:cNvPr id="1862" name="Google Shape;1862;p87"/>
          <p:cNvSpPr txBox="1"/>
          <p:nvPr/>
        </p:nvSpPr>
        <p:spPr>
          <a:xfrm>
            <a:off x="8550950" y="10145900"/>
            <a:ext cx="7269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EF7001"/>
              </a:buClr>
              <a:buSzPts val="4400"/>
              <a:buFont typeface="Helvetica Neue"/>
              <a:buNone/>
            </a:pPr>
            <a:r>
              <a:rPr lang="en-US" sz="4400" b="1" i="0" u="none" strike="noStrike" cap="none">
                <a:solidFill>
                  <a:srgbClr val="EF7001"/>
                </a:solidFill>
                <a:latin typeface="Helvetica Neue"/>
                <a:ea typeface="Helvetica Neue"/>
                <a:cs typeface="Helvetica Neue"/>
                <a:sym typeface="Helvetica Neue"/>
              </a:rPr>
              <a:t>let’s clean some data!</a:t>
            </a:r>
            <a:endParaRPr/>
          </a:p>
        </p:txBody>
      </p:sp>
      <p:sp>
        <p:nvSpPr>
          <p:cNvPr id="1863" name="Google Shape;1863;p8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97</a:t>
            </a:fld>
            <a:endParaRPr/>
          </a:p>
        </p:txBody>
      </p:sp>
      <p:sp>
        <p:nvSpPr>
          <p:cNvPr id="1864" name="Google Shape;1864;p87"/>
          <p:cNvSpPr txBox="1"/>
          <p:nvPr/>
        </p:nvSpPr>
        <p:spPr>
          <a:xfrm>
            <a:off x="15767000" y="6472400"/>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a:latin typeface="Helvetica Neue"/>
                <a:ea typeface="Helvetica Neue"/>
                <a:cs typeface="Helvetica Neue"/>
                <a:sym typeface="Helvetica Neue"/>
              </a:rPr>
              <a:t>normalized</a:t>
            </a:r>
            <a:r>
              <a:rPr lang="en-US" sz="4268" b="0" i="0" u="none" strike="noStrike" cap="none">
                <a:latin typeface="Helvetica Neue"/>
                <a:ea typeface="Helvetica Neue"/>
                <a:cs typeface="Helvetica Neue"/>
                <a:sym typeface="Helvetica Neue"/>
              </a:rPr>
              <a:t> data</a:t>
            </a:r>
            <a:endParaRPr/>
          </a:p>
        </p:txBody>
      </p:sp>
      <p:sp>
        <p:nvSpPr>
          <p:cNvPr id="1865" name="Google Shape;1865;p87"/>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latin typeface="Helvetica Neue"/>
                <a:ea typeface="Helvetica Neue"/>
                <a:cs typeface="Helvetica Neue"/>
                <a:sym typeface="Helvetica Neue"/>
              </a:rPr>
              <a:t>more</a:t>
            </a:r>
            <a:r>
              <a:rPr lang="en-US" sz="4400" b="0" i="0" u="none" strike="noStrike" cap="none">
                <a:latin typeface="Helvetica Neue"/>
                <a:ea typeface="Helvetica Neue"/>
                <a:cs typeface="Helvetica Neue"/>
                <a:sym typeface="Helvetica Neue"/>
              </a:rPr>
              <a:t> data</a:t>
            </a:r>
            <a:endParaRPr/>
          </a:p>
        </p:txBody>
      </p:sp>
      <p:sp>
        <p:nvSpPr>
          <p:cNvPr id="1866" name="Google Shape;1866;p87"/>
          <p:cNvSpPr txBox="1"/>
          <p:nvPr/>
        </p:nvSpPr>
        <p:spPr>
          <a:xfrm>
            <a:off x="9239924" y="64724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latin typeface="Helvetica Neue"/>
                <a:ea typeface="Helvetica Neue"/>
                <a:cs typeface="Helvetica Neue"/>
                <a:sym typeface="Helvetica Neue"/>
              </a:rPr>
              <a:t>balanced</a:t>
            </a:r>
            <a:r>
              <a:rPr lang="en-US" sz="4400" b="0" i="0" u="none" strike="noStrike" cap="none">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6195</Words>
  <Application>Microsoft Macintosh PowerPoint</Application>
  <PresentationFormat>Custom</PresentationFormat>
  <Paragraphs>802</Paragraphs>
  <Slides>97</Slides>
  <Notes>94</Notes>
  <HiddenSlides>36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Arial</vt:lpstr>
      <vt:lpstr>Comic Sans MS</vt:lpstr>
      <vt:lpstr>Helvetica Neue</vt:lpstr>
      <vt:lpstr>21_BasicWhite</vt:lpstr>
      <vt:lpstr>AIBridge</vt:lpstr>
      <vt:lpstr>Let’s talk about the last lab!</vt:lpstr>
      <vt:lpstr>What circumstances made the model fit better?</vt:lpstr>
      <vt:lpstr>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think about logistic functions!</vt:lpstr>
      <vt:lpstr>Let’s think about logistic functions!</vt:lpstr>
      <vt:lpstr>Let’s think about logistic functions!</vt:lpstr>
      <vt:lpstr>Let’s think about logistic functions!</vt:lpstr>
      <vt:lpstr>Let’s think about logistic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cp:lastModifiedBy>Xin Liu</cp:lastModifiedBy>
  <cp:revision>11</cp:revision>
  <dcterms:modified xsi:type="dcterms:W3CDTF">2023-07-12T00:08:59Z</dcterms:modified>
</cp:coreProperties>
</file>